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A_AB44E94C.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21_5F0D8199.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56" r:id="rId5"/>
  </p:sldMasterIdLst>
  <p:notesMasterIdLst>
    <p:notesMasterId r:id="rId24"/>
  </p:notesMasterIdLst>
  <p:sldIdLst>
    <p:sldId id="276" r:id="rId6"/>
    <p:sldId id="277" r:id="rId7"/>
    <p:sldId id="300" r:id="rId8"/>
    <p:sldId id="285" r:id="rId9"/>
    <p:sldId id="266" r:id="rId10"/>
    <p:sldId id="286" r:id="rId11"/>
    <p:sldId id="287" r:id="rId12"/>
    <p:sldId id="288" r:id="rId13"/>
    <p:sldId id="289" r:id="rId14"/>
    <p:sldId id="290" r:id="rId15"/>
    <p:sldId id="291" r:id="rId16"/>
    <p:sldId id="292" r:id="rId17"/>
    <p:sldId id="293" r:id="rId18"/>
    <p:sldId id="294" r:id="rId19"/>
    <p:sldId id="295" r:id="rId20"/>
    <p:sldId id="296" r:id="rId21"/>
    <p:sldId id="298" r:id="rId22"/>
    <p:sldId id="299" r:id="rId2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7ACC3E-0C36-CA04-1460-BA3B9368AFF7}" name="Shauni Sanderson" initials="SS" userId="S::shauni.sanderson@booktrust.org.uk::e333c9aa-037b-4f8b-9b30-4f00aea2686a" providerId="AD"/>
  <p188:author id="{97EE9ABD-B9A7-6C36-D9C2-126E2A615BA3}" name="Kate Bower" initials="KB" userId="S::kate.bower@booktrust.org.uk::cb630a10-f117-4f73-915b-0d2f618b40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363E98-D296-2067-713D-9D3D282CCEE4}" v="109" dt="2023-09-14T08:19:16.305"/>
    <p1510:client id="{2F944FBB-EB44-4AA7-A0AA-64BB7BE765B1}" v="3" dt="2023-09-13T09:13:02.240"/>
    <p1510:client id="{51FBB1C9-59EF-353D-CA77-4A0DCD4E38DD}" v="58" dt="2023-09-14T14:44:42.516"/>
    <p1510:client id="{79029717-E1C9-B7F1-8F8B-3AD3AB1E687C}" v="233" dt="2023-09-13T16:05:16.961"/>
    <p1510:client id="{B318E8CC-E796-4123-4ABE-04916762A660}" v="17" dt="2023-09-14T15:36:19.087"/>
    <p1510:client id="{E53FB93E-DA68-10EE-8105-D505774AFDF9}" v="68" dt="2023-09-13T15:39:47.910"/>
    <p1510:client id="{EF0F6909-ED1D-3B7A-92ED-17E5E8130B1D}" v="2" dt="2023-09-18T07:55:54.7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61" d="100"/>
          <a:sy n="61" d="100"/>
        </p:scale>
        <p:origin x="33"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uni Sanderson" userId="S::shauni.sanderson@booktrust.org.uk::e333c9aa-037b-4f8b-9b30-4f00aea2686a" providerId="AD" clId="Web-{EF0F6909-ED1D-3B7A-92ED-17E5E8130B1D}"/>
    <pc:docChg chg="">
      <pc:chgData name="Shauni Sanderson" userId="S::shauni.sanderson@booktrust.org.uk::e333c9aa-037b-4f8b-9b30-4f00aea2686a" providerId="AD" clId="Web-{EF0F6909-ED1D-3B7A-92ED-17E5E8130B1D}" dt="2023-09-18T07:55:54.770" v="1"/>
      <pc:docMkLst>
        <pc:docMk/>
      </pc:docMkLst>
      <pc:sldChg chg="delCm">
        <pc:chgData name="Shauni Sanderson" userId="S::shauni.sanderson@booktrust.org.uk::e333c9aa-037b-4f8b-9b30-4f00aea2686a" providerId="AD" clId="Web-{EF0F6909-ED1D-3B7A-92ED-17E5E8130B1D}" dt="2023-09-18T07:55:54.770" v="1"/>
        <pc:sldMkLst>
          <pc:docMk/>
          <pc:sldMk cId="2436742886" sldId="290"/>
        </pc:sldMkLst>
        <pc:extLst>
          <p:ext xmlns:p="http://schemas.openxmlformats.org/presentationml/2006/main" uri="{D6D511B9-2390-475A-947B-AFAB55BFBCF1}">
            <pc226:cmChg xmlns:pc226="http://schemas.microsoft.com/office/powerpoint/2022/06/main/command" chg="del">
              <pc226:chgData name="Shauni Sanderson" userId="S::shauni.sanderson@booktrust.org.uk::e333c9aa-037b-4f8b-9b30-4f00aea2686a" providerId="AD" clId="Web-{EF0F6909-ED1D-3B7A-92ED-17E5E8130B1D}" dt="2023-09-18T07:55:54.770" v="1"/>
              <pc2:cmMkLst xmlns:pc2="http://schemas.microsoft.com/office/powerpoint/2019/9/main/command">
                <pc:docMk/>
                <pc:sldMk cId="2436742886" sldId="290"/>
                <pc2:cmMk id="{D3850594-36AD-424A-998D-CD9A319A649F}"/>
              </pc2:cmMkLst>
            </pc226:cmChg>
          </p:ext>
        </pc:extLst>
      </pc:sldChg>
      <pc:sldChg chg="delCm">
        <pc:chgData name="Shauni Sanderson" userId="S::shauni.sanderson@booktrust.org.uk::e333c9aa-037b-4f8b-9b30-4f00aea2686a" providerId="AD" clId="Web-{EF0F6909-ED1D-3B7A-92ED-17E5E8130B1D}" dt="2023-09-18T07:55:51.426" v="0"/>
        <pc:sldMkLst>
          <pc:docMk/>
          <pc:sldMk cId="3684647652" sldId="291"/>
        </pc:sldMkLst>
        <pc:extLst>
          <p:ext xmlns:p="http://schemas.openxmlformats.org/presentationml/2006/main" uri="{D6D511B9-2390-475A-947B-AFAB55BFBCF1}">
            <pc226:cmChg xmlns:pc226="http://schemas.microsoft.com/office/powerpoint/2022/06/main/command" chg="del">
              <pc226:chgData name="Shauni Sanderson" userId="S::shauni.sanderson@booktrust.org.uk::e333c9aa-037b-4f8b-9b30-4f00aea2686a" providerId="AD" clId="Web-{EF0F6909-ED1D-3B7A-92ED-17E5E8130B1D}" dt="2023-09-18T07:55:51.426" v="0"/>
              <pc2:cmMkLst xmlns:pc2="http://schemas.microsoft.com/office/powerpoint/2019/9/main/command">
                <pc:docMk/>
                <pc:sldMk cId="3684647652" sldId="291"/>
                <pc2:cmMk id="{61B39765-DFC9-41FB-9F87-B97E657F12D3}"/>
              </pc2:cmMkLst>
            </pc226:cmChg>
          </p:ext>
        </pc:extLst>
      </pc:sldChg>
    </pc:docChg>
  </pc:docChgLst>
</pc:chgInfo>
</file>

<file path=ppt/comments/modernComment_10A_AB44E94C.xml><?xml version="1.0" encoding="utf-8"?>
<p188:cmLst xmlns:a="http://schemas.openxmlformats.org/drawingml/2006/main" xmlns:r="http://schemas.openxmlformats.org/officeDocument/2006/relationships" xmlns:p188="http://schemas.microsoft.com/office/powerpoint/2018/8/main">
  <p188:cm id="{E13DF7F6-D536-455D-9603-13407A47109A}" authorId="{C67ACC3E-0C36-CA04-1460-BA3B9368AFF7}" status="resolved" created="2023-09-13T16:03:51.708" complete="100000">
    <ac:deMkLst xmlns:ac="http://schemas.microsoft.com/office/drawing/2013/main/command">
      <pc:docMk xmlns:pc="http://schemas.microsoft.com/office/powerpoint/2013/main/command"/>
      <pc:sldMk xmlns:pc="http://schemas.microsoft.com/office/powerpoint/2013/main/command" cId="2873420108" sldId="266"/>
      <ac:picMk id="8" creationId="{7A0EEA0B-7923-968E-9D3B-440C694D1775}"/>
    </ac:deMkLst>
    <p188:txBody>
      <a:bodyPr/>
      <a:lstStyle/>
      <a:p>
        <a:r>
          <a:rPr lang="en-GB"/>
          <a:t>Typo in graphic 'carer' on final stat</a:t>
        </a:r>
      </a:p>
    </p188:txBody>
  </p188:cm>
</p188:cmLst>
</file>

<file path=ppt/comments/modernComment_121_5F0D8199.xml><?xml version="1.0" encoding="utf-8"?>
<p188:cmLst xmlns:a="http://schemas.openxmlformats.org/drawingml/2006/main" xmlns:r="http://schemas.openxmlformats.org/officeDocument/2006/relationships" xmlns:p188="http://schemas.microsoft.com/office/powerpoint/2018/8/main">
  <p188:cm id="{CC38529A-C509-4981-BC80-33816F90B8E3}" authorId="{C67ACC3E-0C36-CA04-1460-BA3B9368AFF7}" created="2023-09-13T16:04:41.882">
    <ac:deMkLst xmlns:ac="http://schemas.microsoft.com/office/drawing/2013/main/command">
      <pc:docMk xmlns:pc="http://schemas.microsoft.com/office/powerpoint/2013/main/command"/>
      <pc:sldMk xmlns:pc="http://schemas.microsoft.com/office/powerpoint/2013/main/command" cId="1594720665" sldId="289"/>
      <ac:picMk id="7" creationId="{C1D6850F-D008-1286-ACC6-BB2BE556AE0D}"/>
    </ac:deMkLst>
    <p188:txBody>
      <a:bodyPr/>
      <a:lstStyle/>
      <a:p>
        <a:r>
          <a:rPr lang="en-GB"/>
          <a:t>Can we have Wales versions of these?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CED45C-7C9B-4CB9-A00C-A40AC332FADE}" type="datetimeFigureOut">
              <a:t>9/18/2023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79D3C-5EAC-4022-8C68-D1F13073CA2D}" type="slidenum">
              <a:t>‹#›</a:t>
            </a:fld>
            <a:endParaRPr lang="en-GB"/>
          </a:p>
        </p:txBody>
      </p:sp>
    </p:spTree>
    <p:extLst>
      <p:ext uri="{BB962C8B-B14F-4D97-AF65-F5344CB8AC3E}">
        <p14:creationId xmlns:p14="http://schemas.microsoft.com/office/powerpoint/2010/main" val="164224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5</a:t>
            </a:fld>
            <a:endParaRPr lang="en-GB"/>
          </a:p>
        </p:txBody>
      </p:sp>
    </p:spTree>
    <p:extLst>
      <p:ext uri="{BB962C8B-B14F-4D97-AF65-F5344CB8AC3E}">
        <p14:creationId xmlns:p14="http://schemas.microsoft.com/office/powerpoint/2010/main" val="432109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14</a:t>
            </a:fld>
            <a:endParaRPr lang="en-GB"/>
          </a:p>
        </p:txBody>
      </p:sp>
    </p:spTree>
    <p:extLst>
      <p:ext uri="{BB962C8B-B14F-4D97-AF65-F5344CB8AC3E}">
        <p14:creationId xmlns:p14="http://schemas.microsoft.com/office/powerpoint/2010/main" val="588558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15</a:t>
            </a:fld>
            <a:endParaRPr lang="en-GB"/>
          </a:p>
        </p:txBody>
      </p:sp>
    </p:spTree>
    <p:extLst>
      <p:ext uri="{BB962C8B-B14F-4D97-AF65-F5344CB8AC3E}">
        <p14:creationId xmlns:p14="http://schemas.microsoft.com/office/powerpoint/2010/main" val="632947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16</a:t>
            </a:fld>
            <a:endParaRPr lang="en-GB"/>
          </a:p>
        </p:txBody>
      </p:sp>
    </p:spTree>
    <p:extLst>
      <p:ext uri="{BB962C8B-B14F-4D97-AF65-F5344CB8AC3E}">
        <p14:creationId xmlns:p14="http://schemas.microsoft.com/office/powerpoint/2010/main" val="2308312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6</a:t>
            </a:fld>
            <a:endParaRPr lang="en-GB"/>
          </a:p>
        </p:txBody>
      </p:sp>
    </p:spTree>
    <p:extLst>
      <p:ext uri="{BB962C8B-B14F-4D97-AF65-F5344CB8AC3E}">
        <p14:creationId xmlns:p14="http://schemas.microsoft.com/office/powerpoint/2010/main" val="78801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7</a:t>
            </a:fld>
            <a:endParaRPr lang="en-GB"/>
          </a:p>
        </p:txBody>
      </p:sp>
    </p:spTree>
    <p:extLst>
      <p:ext uri="{BB962C8B-B14F-4D97-AF65-F5344CB8AC3E}">
        <p14:creationId xmlns:p14="http://schemas.microsoft.com/office/powerpoint/2010/main" val="146998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8</a:t>
            </a:fld>
            <a:endParaRPr lang="en-GB"/>
          </a:p>
        </p:txBody>
      </p:sp>
    </p:spTree>
    <p:extLst>
      <p:ext uri="{BB962C8B-B14F-4D97-AF65-F5344CB8AC3E}">
        <p14:creationId xmlns:p14="http://schemas.microsoft.com/office/powerpoint/2010/main" val="133817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9</a:t>
            </a:fld>
            <a:endParaRPr lang="en-GB"/>
          </a:p>
        </p:txBody>
      </p:sp>
    </p:spTree>
    <p:extLst>
      <p:ext uri="{BB962C8B-B14F-4D97-AF65-F5344CB8AC3E}">
        <p14:creationId xmlns:p14="http://schemas.microsoft.com/office/powerpoint/2010/main" val="1984472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10</a:t>
            </a:fld>
            <a:endParaRPr lang="en-GB"/>
          </a:p>
        </p:txBody>
      </p:sp>
    </p:spTree>
    <p:extLst>
      <p:ext uri="{BB962C8B-B14F-4D97-AF65-F5344CB8AC3E}">
        <p14:creationId xmlns:p14="http://schemas.microsoft.com/office/powerpoint/2010/main" val="871590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11</a:t>
            </a:fld>
            <a:endParaRPr lang="en-GB"/>
          </a:p>
        </p:txBody>
      </p:sp>
    </p:spTree>
    <p:extLst>
      <p:ext uri="{BB962C8B-B14F-4D97-AF65-F5344CB8AC3E}">
        <p14:creationId xmlns:p14="http://schemas.microsoft.com/office/powerpoint/2010/main" val="1139742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12</a:t>
            </a:fld>
            <a:endParaRPr lang="en-GB"/>
          </a:p>
        </p:txBody>
      </p:sp>
    </p:spTree>
    <p:extLst>
      <p:ext uri="{BB962C8B-B14F-4D97-AF65-F5344CB8AC3E}">
        <p14:creationId xmlns:p14="http://schemas.microsoft.com/office/powerpoint/2010/main" val="224751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679D3C-5EAC-4022-8C68-D1F13073CA2D}" type="slidenum">
              <a:rPr lang="en-GB" smtClean="0"/>
              <a:t>13</a:t>
            </a:fld>
            <a:endParaRPr lang="en-GB"/>
          </a:p>
        </p:txBody>
      </p:sp>
    </p:spTree>
    <p:extLst>
      <p:ext uri="{BB962C8B-B14F-4D97-AF65-F5344CB8AC3E}">
        <p14:creationId xmlns:p14="http://schemas.microsoft.com/office/powerpoint/2010/main" val="267741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bg>
      <p:bgPr>
        <a:solidFill>
          <a:srgbClr val="1EA5A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944422F-3E37-654F-884B-1690D2BACEA2}"/>
              </a:ext>
            </a:extLst>
          </p:cNvPr>
          <p:cNvSpPr>
            <a:spLocks noGrp="1"/>
          </p:cNvSpPr>
          <p:nvPr>
            <p:ph type="ctrTitle" hasCustomPrompt="1"/>
          </p:nvPr>
        </p:nvSpPr>
        <p:spPr>
          <a:xfrm>
            <a:off x="256584" y="322201"/>
            <a:ext cx="11283375" cy="2752448"/>
          </a:xfrm>
        </p:spPr>
        <p:txBody>
          <a:bodyPr anchor="t" anchorCtr="0">
            <a:normAutofit/>
          </a:bodyPr>
          <a:lstStyle>
            <a:lvl1pPr algn="l">
              <a:defRPr sz="4800" b="1" i="0">
                <a:solidFill>
                  <a:schemeClr val="bg1"/>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sp>
        <p:nvSpPr>
          <p:cNvPr id="10" name="Subtitle 2">
            <a:extLst>
              <a:ext uri="{FF2B5EF4-FFF2-40B4-BE49-F238E27FC236}">
                <a16:creationId xmlns:a16="http://schemas.microsoft.com/office/drawing/2014/main" id="{4AFF4EA8-67DD-7C43-B9EC-82672C690774}"/>
              </a:ext>
            </a:extLst>
          </p:cNvPr>
          <p:cNvSpPr>
            <a:spLocks noGrp="1"/>
          </p:cNvSpPr>
          <p:nvPr>
            <p:ph type="subTitle" idx="1"/>
          </p:nvPr>
        </p:nvSpPr>
        <p:spPr>
          <a:xfrm>
            <a:off x="255469" y="3074649"/>
            <a:ext cx="8470519" cy="1655762"/>
          </a:xfrm>
        </p:spPr>
        <p:txBody>
          <a:bodyPr>
            <a:normAutofit/>
          </a:bodyPr>
          <a:lstStyle>
            <a:lvl1pPr marL="0" indent="0" algn="l">
              <a:buNone/>
              <a:defRPr sz="3600" b="0" i="0">
                <a:solidFill>
                  <a:schemeClr val="bg1"/>
                </a:solidFill>
                <a:latin typeface="Galano Grotesque"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272C2731-E4AF-6F4B-9F8F-DA8F7C98C3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10637" y="3561452"/>
            <a:ext cx="3591244" cy="320805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571B2C7-365F-6241-8EFE-6CBC080F27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4145571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SECTION HEADING">
    <p:bg>
      <p:bgPr>
        <a:solidFill>
          <a:srgbClr val="FFCD00"/>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2BCF5F-1254-9C4F-A07B-411DE196D5A0}"/>
              </a:ext>
            </a:extLst>
          </p:cNvPr>
          <p:cNvSpPr>
            <a:spLocks noGrp="1"/>
          </p:cNvSpPr>
          <p:nvPr>
            <p:ph type="ctrTitle" hasCustomPrompt="1"/>
          </p:nvPr>
        </p:nvSpPr>
        <p:spPr>
          <a:xfrm>
            <a:off x="256584" y="580620"/>
            <a:ext cx="9722303" cy="4130528"/>
          </a:xfrm>
        </p:spPr>
        <p:txBody>
          <a:bodyPr anchor="t" anchorCtr="0">
            <a:normAutofit/>
          </a:bodyPr>
          <a:lstStyle>
            <a:lvl1pPr algn="l">
              <a:defRPr sz="4400" b="1" i="0">
                <a:solidFill>
                  <a:schemeClr val="accent2"/>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spTree>
    <p:extLst>
      <p:ext uri="{BB962C8B-B14F-4D97-AF65-F5344CB8AC3E}">
        <p14:creationId xmlns:p14="http://schemas.microsoft.com/office/powerpoint/2010/main" val="3695474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937823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871B0-59D0-4931-9C1C-1189CEF8C0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4F7E91-5829-411E-AE48-4CDB007C5D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7D49139-6F20-4418-A1EE-F742C758DEC0}"/>
              </a:ext>
            </a:extLst>
          </p:cNvPr>
          <p:cNvSpPr>
            <a:spLocks noGrp="1"/>
          </p:cNvSpPr>
          <p:nvPr>
            <p:ph type="dt" sz="half" idx="10"/>
          </p:nvPr>
        </p:nvSpPr>
        <p:spPr/>
        <p:txBody>
          <a:bodyPr/>
          <a:lstStyle/>
          <a:p>
            <a:fld id="{65A64499-06FB-489A-93B6-5CBFB5DB46E6}" type="datetimeFigureOut">
              <a:rPr lang="en-GB" smtClean="0"/>
              <a:t>18/09/2023</a:t>
            </a:fld>
            <a:endParaRPr lang="en-GB"/>
          </a:p>
        </p:txBody>
      </p:sp>
      <p:sp>
        <p:nvSpPr>
          <p:cNvPr id="5" name="Footer Placeholder 4">
            <a:extLst>
              <a:ext uri="{FF2B5EF4-FFF2-40B4-BE49-F238E27FC236}">
                <a16:creationId xmlns:a16="http://schemas.microsoft.com/office/drawing/2014/main" id="{EE7F74E5-D1EB-4884-9A6B-438DE485FB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958C1B-0309-4A05-A735-D330E4904BBF}"/>
              </a:ext>
            </a:extLst>
          </p:cNvPr>
          <p:cNvSpPr>
            <a:spLocks noGrp="1"/>
          </p:cNvSpPr>
          <p:nvPr>
            <p:ph type="sldNum" sz="quarter" idx="12"/>
          </p:nvPr>
        </p:nvSpPr>
        <p:spPr/>
        <p:txBody>
          <a:bodyPr/>
          <a:lstStyle/>
          <a:p>
            <a:fld id="{CBB03DA2-FE18-4361-A623-709FEED3FF40}" type="slidenum">
              <a:rPr lang="en-GB" smtClean="0"/>
              <a:t>‹#›</a:t>
            </a:fld>
            <a:endParaRPr lang="en-GB"/>
          </a:p>
        </p:txBody>
      </p:sp>
    </p:spTree>
    <p:extLst>
      <p:ext uri="{BB962C8B-B14F-4D97-AF65-F5344CB8AC3E}">
        <p14:creationId xmlns:p14="http://schemas.microsoft.com/office/powerpoint/2010/main" val="194702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1EA5A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944422F-3E37-654F-884B-1690D2BACEA2}"/>
              </a:ext>
            </a:extLst>
          </p:cNvPr>
          <p:cNvSpPr>
            <a:spLocks noGrp="1"/>
          </p:cNvSpPr>
          <p:nvPr>
            <p:ph type="ctrTitle" hasCustomPrompt="1"/>
          </p:nvPr>
        </p:nvSpPr>
        <p:spPr>
          <a:xfrm>
            <a:off x="256584" y="322201"/>
            <a:ext cx="11283375" cy="2752448"/>
          </a:xfrm>
        </p:spPr>
        <p:txBody>
          <a:bodyPr anchor="t" anchorCtr="0">
            <a:normAutofit/>
          </a:bodyPr>
          <a:lstStyle>
            <a:lvl1pPr algn="l">
              <a:defRPr sz="4800" b="1" i="0">
                <a:solidFill>
                  <a:schemeClr val="bg1"/>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sp>
        <p:nvSpPr>
          <p:cNvPr id="10" name="Subtitle 2">
            <a:extLst>
              <a:ext uri="{FF2B5EF4-FFF2-40B4-BE49-F238E27FC236}">
                <a16:creationId xmlns:a16="http://schemas.microsoft.com/office/drawing/2014/main" id="{4AFF4EA8-67DD-7C43-B9EC-82672C690774}"/>
              </a:ext>
            </a:extLst>
          </p:cNvPr>
          <p:cNvSpPr>
            <a:spLocks noGrp="1"/>
          </p:cNvSpPr>
          <p:nvPr>
            <p:ph type="subTitle" idx="1"/>
          </p:nvPr>
        </p:nvSpPr>
        <p:spPr>
          <a:xfrm>
            <a:off x="255469" y="3074649"/>
            <a:ext cx="8470519" cy="1655762"/>
          </a:xfrm>
        </p:spPr>
        <p:txBody>
          <a:bodyPr>
            <a:normAutofit/>
          </a:bodyPr>
          <a:lstStyle>
            <a:lvl1pPr marL="0" indent="0" algn="l">
              <a:buNone/>
              <a:defRPr sz="3600" b="0" i="0">
                <a:solidFill>
                  <a:schemeClr val="bg1"/>
                </a:solidFill>
                <a:latin typeface="Galano Grotesque"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272C2731-E4AF-6F4B-9F8F-DA8F7C98C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0637" y="3561452"/>
            <a:ext cx="3591244" cy="320805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571B2C7-365F-6241-8EFE-6CBC080F273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184634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4" name="Text Placeholder 2">
            <a:extLst>
              <a:ext uri="{FF2B5EF4-FFF2-40B4-BE49-F238E27FC236}">
                <a16:creationId xmlns:a16="http://schemas.microsoft.com/office/drawing/2014/main" id="{516CF975-2B29-884E-BDFC-8F6B256B4A2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5" name="Picture 4" descr="A picture containing food&#10;&#10;Description automatically generated">
            <a:extLst>
              <a:ext uri="{FF2B5EF4-FFF2-40B4-BE49-F238E27FC236}">
                <a16:creationId xmlns:a16="http://schemas.microsoft.com/office/drawing/2014/main" id="{8171EB6D-15AB-E044-9E53-5F5B27635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2220" y="4246685"/>
            <a:ext cx="2642939" cy="1678254"/>
          </a:xfrm>
          <a:prstGeom prst="rect">
            <a:avLst/>
          </a:prstGeom>
        </p:spPr>
      </p:pic>
    </p:spTree>
    <p:extLst>
      <p:ext uri="{BB962C8B-B14F-4D97-AF65-F5344CB8AC3E}">
        <p14:creationId xmlns:p14="http://schemas.microsoft.com/office/powerpoint/2010/main" val="3073122524"/>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6" name="Picture 5" descr="A picture containing toy&#10;&#10;Description automatically generated">
            <a:extLst>
              <a:ext uri="{FF2B5EF4-FFF2-40B4-BE49-F238E27FC236}">
                <a16:creationId xmlns:a16="http://schemas.microsoft.com/office/drawing/2014/main" id="{6F539FAF-EDD8-154A-9895-5FA4DB026C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172575" y="4111748"/>
            <a:ext cx="3019425" cy="2272450"/>
          </a:xfrm>
          <a:prstGeom prst="rect">
            <a:avLst/>
          </a:prstGeom>
        </p:spPr>
      </p:pic>
      <p:sp>
        <p:nvSpPr>
          <p:cNvPr id="8" name="Text Placeholder 2">
            <a:extLst>
              <a:ext uri="{FF2B5EF4-FFF2-40B4-BE49-F238E27FC236}">
                <a16:creationId xmlns:a16="http://schemas.microsoft.com/office/drawing/2014/main" id="{5EECA2F6-209C-754A-BAE4-EA191C992701}"/>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39797224"/>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5" name="Picture 4">
            <a:extLst>
              <a:ext uri="{FF2B5EF4-FFF2-40B4-BE49-F238E27FC236}">
                <a16:creationId xmlns:a16="http://schemas.microsoft.com/office/drawing/2014/main" id="{F09C772B-8D70-C647-AF6C-9AA8C8633D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08952" y="3751235"/>
            <a:ext cx="2396968" cy="2508455"/>
          </a:xfrm>
          <a:prstGeom prst="rect">
            <a:avLst/>
          </a:prstGeom>
        </p:spPr>
      </p:pic>
      <p:sp>
        <p:nvSpPr>
          <p:cNvPr id="6" name="Text Placeholder 2">
            <a:extLst>
              <a:ext uri="{FF2B5EF4-FFF2-40B4-BE49-F238E27FC236}">
                <a16:creationId xmlns:a16="http://schemas.microsoft.com/office/drawing/2014/main" id="{97609A8B-BFAD-5241-B596-1DCBF12792EB}"/>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95918309"/>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5" name="Picture 4">
            <a:extLst>
              <a:ext uri="{FF2B5EF4-FFF2-40B4-BE49-F238E27FC236}">
                <a16:creationId xmlns:a16="http://schemas.microsoft.com/office/drawing/2014/main" id="{B60E5214-691D-8F42-BF4D-C1619BB3E1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29738" y="4146149"/>
            <a:ext cx="2617053" cy="2303034"/>
          </a:xfrm>
          <a:prstGeom prst="rect">
            <a:avLst/>
          </a:prstGeom>
        </p:spPr>
      </p:pic>
      <p:sp>
        <p:nvSpPr>
          <p:cNvPr id="8" name="Text Placeholder 2">
            <a:extLst>
              <a:ext uri="{FF2B5EF4-FFF2-40B4-BE49-F238E27FC236}">
                <a16:creationId xmlns:a16="http://schemas.microsoft.com/office/drawing/2014/main" id="{4C4D7876-32AA-E64C-9B3E-0F47DDB61AD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27147902"/>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8" name="Text Placeholder 2">
            <a:extLst>
              <a:ext uri="{FF2B5EF4-FFF2-40B4-BE49-F238E27FC236}">
                <a16:creationId xmlns:a16="http://schemas.microsoft.com/office/drawing/2014/main" id="{A14E5636-C77C-4E49-957C-8B7730D63B43}"/>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81601D0C-FFA6-AE4D-AFB8-EA2D6C7DB5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21136" y="4488149"/>
            <a:ext cx="3127739" cy="1852112"/>
          </a:xfrm>
          <a:prstGeom prst="rect">
            <a:avLst/>
          </a:prstGeom>
        </p:spPr>
      </p:pic>
    </p:spTree>
    <p:extLst>
      <p:ext uri="{BB962C8B-B14F-4D97-AF65-F5344CB8AC3E}">
        <p14:creationId xmlns:p14="http://schemas.microsoft.com/office/powerpoint/2010/main" val="2755938190"/>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C208D2-904C-F64C-B471-123F5E673456}"/>
              </a:ext>
            </a:extLst>
          </p:cNvPr>
          <p:cNvSpPr>
            <a:spLocks noGrp="1"/>
          </p:cNvSpPr>
          <p:nvPr>
            <p:ph type="pic" sz="quarter" idx="10"/>
          </p:nvPr>
        </p:nvSpPr>
        <p:spPr>
          <a:xfrm>
            <a:off x="964774" y="669925"/>
            <a:ext cx="10262452" cy="4623902"/>
          </a:xfrm>
        </p:spPr>
        <p:txBody>
          <a:bodyPr/>
          <a:lstStyle/>
          <a:p>
            <a:r>
              <a:rPr lang="en-US"/>
              <a:t>Click icon to add picture</a:t>
            </a:r>
          </a:p>
        </p:txBody>
      </p:sp>
    </p:spTree>
    <p:extLst>
      <p:ext uri="{BB962C8B-B14F-4D97-AF65-F5344CB8AC3E}">
        <p14:creationId xmlns:p14="http://schemas.microsoft.com/office/powerpoint/2010/main" val="97835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4" name="Text Placeholder 2">
            <a:extLst>
              <a:ext uri="{FF2B5EF4-FFF2-40B4-BE49-F238E27FC236}">
                <a16:creationId xmlns:a16="http://schemas.microsoft.com/office/drawing/2014/main" id="{516CF975-2B29-884E-BDFC-8F6B256B4A2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5" name="Picture 4" descr="A picture containing food&#10;&#10;Description automatically generated">
            <a:extLst>
              <a:ext uri="{FF2B5EF4-FFF2-40B4-BE49-F238E27FC236}">
                <a16:creationId xmlns:a16="http://schemas.microsoft.com/office/drawing/2014/main" id="{8171EB6D-15AB-E044-9E53-5F5B27635A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2220" y="4246685"/>
            <a:ext cx="2642939" cy="1678254"/>
          </a:xfrm>
          <a:prstGeom prst="rect">
            <a:avLst/>
          </a:prstGeom>
        </p:spPr>
      </p:pic>
    </p:spTree>
    <p:extLst>
      <p:ext uri="{BB962C8B-B14F-4D97-AF65-F5344CB8AC3E}">
        <p14:creationId xmlns:p14="http://schemas.microsoft.com/office/powerpoint/2010/main" val="3542043248"/>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960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ext box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numCol="2" spcCol="25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993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1EA5A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944422F-3E37-654F-884B-1690D2BACEA2}"/>
              </a:ext>
            </a:extLst>
          </p:cNvPr>
          <p:cNvSpPr>
            <a:spLocks noGrp="1"/>
          </p:cNvSpPr>
          <p:nvPr>
            <p:ph type="ctrTitle" hasCustomPrompt="1"/>
          </p:nvPr>
        </p:nvSpPr>
        <p:spPr>
          <a:xfrm>
            <a:off x="256584" y="322201"/>
            <a:ext cx="11283375" cy="2752448"/>
          </a:xfrm>
        </p:spPr>
        <p:txBody>
          <a:bodyPr anchor="t" anchorCtr="0">
            <a:normAutofit/>
          </a:bodyPr>
          <a:lstStyle>
            <a:lvl1pPr algn="l">
              <a:defRPr sz="4800" b="1" i="0">
                <a:solidFill>
                  <a:schemeClr val="bg1"/>
                </a:solidFill>
                <a:latin typeface="Galano Grotesque" pitchFamily="2" charset="77"/>
                <a:cs typeface="Arial" panose="020B0604020202020204" pitchFamily="34" charset="0"/>
              </a:defRPr>
            </a:lvl1pPr>
          </a:lstStyle>
          <a:p>
            <a:r>
              <a:rPr lang="en-US"/>
              <a:t>Click to edit Master title style</a:t>
            </a:r>
            <a:br>
              <a:rPr lang="en-US"/>
            </a:br>
            <a:endParaRPr lang="en-GB"/>
          </a:p>
        </p:txBody>
      </p:sp>
      <p:sp>
        <p:nvSpPr>
          <p:cNvPr id="10" name="Subtitle 2">
            <a:extLst>
              <a:ext uri="{FF2B5EF4-FFF2-40B4-BE49-F238E27FC236}">
                <a16:creationId xmlns:a16="http://schemas.microsoft.com/office/drawing/2014/main" id="{4AFF4EA8-67DD-7C43-B9EC-82672C690774}"/>
              </a:ext>
            </a:extLst>
          </p:cNvPr>
          <p:cNvSpPr>
            <a:spLocks noGrp="1"/>
          </p:cNvSpPr>
          <p:nvPr>
            <p:ph type="subTitle" idx="1"/>
          </p:nvPr>
        </p:nvSpPr>
        <p:spPr>
          <a:xfrm>
            <a:off x="255469" y="3074649"/>
            <a:ext cx="8470519" cy="1655762"/>
          </a:xfrm>
        </p:spPr>
        <p:txBody>
          <a:bodyPr>
            <a:normAutofit/>
          </a:bodyPr>
          <a:lstStyle>
            <a:lvl1pPr marL="0" indent="0" algn="l">
              <a:buNone/>
              <a:defRPr sz="3600" b="0" i="0">
                <a:solidFill>
                  <a:schemeClr val="bg1"/>
                </a:solidFill>
                <a:latin typeface="Galano Grotesque" pitchFamily="2"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272C2731-E4AF-6F4B-9F8F-DA8F7C98C3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10637" y="3561452"/>
            <a:ext cx="3591244" cy="3208059"/>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9571B2C7-365F-6241-8EFE-6CBC080F273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1737925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8" name="Text Placeholder 2">
            <a:extLst>
              <a:ext uri="{FF2B5EF4-FFF2-40B4-BE49-F238E27FC236}">
                <a16:creationId xmlns:a16="http://schemas.microsoft.com/office/drawing/2014/main" id="{A14E5636-C77C-4E49-957C-8B7730D63B43}"/>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81601D0C-FFA6-AE4D-AFB8-EA2D6C7DB5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21136" y="4488149"/>
            <a:ext cx="3127739" cy="1852112"/>
          </a:xfrm>
          <a:prstGeom prst="rect">
            <a:avLst/>
          </a:prstGeom>
        </p:spPr>
      </p:pic>
    </p:spTree>
    <p:extLst>
      <p:ext uri="{BB962C8B-B14F-4D97-AF65-F5344CB8AC3E}">
        <p14:creationId xmlns:p14="http://schemas.microsoft.com/office/powerpoint/2010/main" val="1911122310"/>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4" name="Text Placeholder 2">
            <a:extLst>
              <a:ext uri="{FF2B5EF4-FFF2-40B4-BE49-F238E27FC236}">
                <a16:creationId xmlns:a16="http://schemas.microsoft.com/office/drawing/2014/main" id="{516CF975-2B29-884E-BDFC-8F6B256B4A2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5" name="Picture 4" descr="A picture containing food&#10;&#10;Description automatically generated">
            <a:extLst>
              <a:ext uri="{FF2B5EF4-FFF2-40B4-BE49-F238E27FC236}">
                <a16:creationId xmlns:a16="http://schemas.microsoft.com/office/drawing/2014/main" id="{8171EB6D-15AB-E044-9E53-5F5B27635A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2220" y="4246685"/>
            <a:ext cx="2642939" cy="1678254"/>
          </a:xfrm>
          <a:prstGeom prst="rect">
            <a:avLst/>
          </a:prstGeom>
        </p:spPr>
      </p:pic>
    </p:spTree>
    <p:extLst>
      <p:ext uri="{BB962C8B-B14F-4D97-AF65-F5344CB8AC3E}">
        <p14:creationId xmlns:p14="http://schemas.microsoft.com/office/powerpoint/2010/main" val="3665342756"/>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6" name="Picture 5" descr="A picture containing toy&#10;&#10;Description automatically generated">
            <a:extLst>
              <a:ext uri="{FF2B5EF4-FFF2-40B4-BE49-F238E27FC236}">
                <a16:creationId xmlns:a16="http://schemas.microsoft.com/office/drawing/2014/main" id="{6F539FAF-EDD8-154A-9895-5FA4DB026C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72575" y="4111748"/>
            <a:ext cx="3019425" cy="2272450"/>
          </a:xfrm>
          <a:prstGeom prst="rect">
            <a:avLst/>
          </a:prstGeom>
        </p:spPr>
      </p:pic>
      <p:sp>
        <p:nvSpPr>
          <p:cNvPr id="8" name="Text Placeholder 2">
            <a:extLst>
              <a:ext uri="{FF2B5EF4-FFF2-40B4-BE49-F238E27FC236}">
                <a16:creationId xmlns:a16="http://schemas.microsoft.com/office/drawing/2014/main" id="{5EECA2F6-209C-754A-BAE4-EA191C992701}"/>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96341293"/>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5" name="Picture 4">
            <a:extLst>
              <a:ext uri="{FF2B5EF4-FFF2-40B4-BE49-F238E27FC236}">
                <a16:creationId xmlns:a16="http://schemas.microsoft.com/office/drawing/2014/main" id="{F09C772B-8D70-C647-AF6C-9AA8C8633D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08952" y="3751235"/>
            <a:ext cx="2396968" cy="2508455"/>
          </a:xfrm>
          <a:prstGeom prst="rect">
            <a:avLst/>
          </a:prstGeom>
        </p:spPr>
      </p:pic>
      <p:sp>
        <p:nvSpPr>
          <p:cNvPr id="6" name="Text Placeholder 2">
            <a:extLst>
              <a:ext uri="{FF2B5EF4-FFF2-40B4-BE49-F238E27FC236}">
                <a16:creationId xmlns:a16="http://schemas.microsoft.com/office/drawing/2014/main" id="{97609A8B-BFAD-5241-B596-1DCBF12792EB}"/>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81714856"/>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pic>
        <p:nvPicPr>
          <p:cNvPr id="5" name="Picture 4">
            <a:extLst>
              <a:ext uri="{FF2B5EF4-FFF2-40B4-BE49-F238E27FC236}">
                <a16:creationId xmlns:a16="http://schemas.microsoft.com/office/drawing/2014/main" id="{B60E5214-691D-8F42-BF4D-C1619BB3E1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29738" y="4146149"/>
            <a:ext cx="2617053" cy="2303034"/>
          </a:xfrm>
          <a:prstGeom prst="rect">
            <a:avLst/>
          </a:prstGeom>
        </p:spPr>
      </p:pic>
      <p:sp>
        <p:nvSpPr>
          <p:cNvPr id="8" name="Text Placeholder 2">
            <a:extLst>
              <a:ext uri="{FF2B5EF4-FFF2-40B4-BE49-F238E27FC236}">
                <a16:creationId xmlns:a16="http://schemas.microsoft.com/office/drawing/2014/main" id="{4C4D7876-32AA-E64C-9B3E-0F47DDB61AD9}"/>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61148810"/>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039-D61D-914E-B838-B538F5F3D488}"/>
              </a:ext>
            </a:extLst>
          </p:cNvPr>
          <p:cNvSpPr>
            <a:spLocks noGrp="1"/>
          </p:cNvSpPr>
          <p:nvPr>
            <p:ph type="title"/>
          </p:nvPr>
        </p:nvSpPr>
        <p:spPr>
          <a:xfrm>
            <a:off x="247813" y="234062"/>
            <a:ext cx="11553662" cy="1325563"/>
          </a:xfrm>
        </p:spPr>
        <p:txBody>
          <a:bodyPr/>
          <a:lstStyle/>
          <a:p>
            <a:r>
              <a:rPr lang="en-US"/>
              <a:t>Click to edit Master title style</a:t>
            </a:r>
          </a:p>
        </p:txBody>
      </p:sp>
      <p:sp>
        <p:nvSpPr>
          <p:cNvPr id="8" name="Text Placeholder 2">
            <a:extLst>
              <a:ext uri="{FF2B5EF4-FFF2-40B4-BE49-F238E27FC236}">
                <a16:creationId xmlns:a16="http://schemas.microsoft.com/office/drawing/2014/main" id="{A14E5636-C77C-4E49-957C-8B7730D63B43}"/>
              </a:ext>
            </a:extLst>
          </p:cNvPr>
          <p:cNvSpPr>
            <a:spLocks noGrp="1"/>
          </p:cNvSpPr>
          <p:nvPr>
            <p:ph idx="1"/>
          </p:nvPr>
        </p:nvSpPr>
        <p:spPr>
          <a:xfrm>
            <a:off x="247814" y="1825625"/>
            <a:ext cx="8988783" cy="39510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81601D0C-FFA6-AE4D-AFB8-EA2D6C7DB5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21136" y="4488149"/>
            <a:ext cx="3127739" cy="1852112"/>
          </a:xfrm>
          <a:prstGeom prst="rect">
            <a:avLst/>
          </a:prstGeom>
        </p:spPr>
      </p:pic>
    </p:spTree>
    <p:extLst>
      <p:ext uri="{BB962C8B-B14F-4D97-AF65-F5344CB8AC3E}">
        <p14:creationId xmlns:p14="http://schemas.microsoft.com/office/powerpoint/2010/main" val="3757943152"/>
      </p:ext>
    </p:extLst>
  </p:cSld>
  <p:clrMapOvr>
    <a:masterClrMapping/>
  </p:clrMapOvr>
  <p:extLst>
    <p:ext uri="{DCECCB84-F9BA-43D5-87BE-67443E8EF086}">
      <p15:sldGuideLst xmlns:p15="http://schemas.microsoft.com/office/powerpoint/2012/main">
        <p15:guide id="1" orient="horz" pos="2137">
          <p15:clr>
            <a:srgbClr val="FBAE40"/>
          </p15:clr>
        </p15:guide>
        <p15:guide id="2" pos="43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FC208D2-904C-F64C-B471-123F5E673456}"/>
              </a:ext>
            </a:extLst>
          </p:cNvPr>
          <p:cNvSpPr>
            <a:spLocks noGrp="1"/>
          </p:cNvSpPr>
          <p:nvPr>
            <p:ph type="pic" sz="quarter" idx="10"/>
          </p:nvPr>
        </p:nvSpPr>
        <p:spPr>
          <a:xfrm>
            <a:off x="964774" y="669925"/>
            <a:ext cx="10262452" cy="4623902"/>
          </a:xfrm>
        </p:spPr>
        <p:txBody>
          <a:bodyPr/>
          <a:lstStyle/>
          <a:p>
            <a:r>
              <a:rPr lang="en-US"/>
              <a:t>Click icon to add picture</a:t>
            </a:r>
          </a:p>
        </p:txBody>
      </p:sp>
    </p:spTree>
    <p:extLst>
      <p:ext uri="{BB962C8B-B14F-4D97-AF65-F5344CB8AC3E}">
        <p14:creationId xmlns:p14="http://schemas.microsoft.com/office/powerpoint/2010/main" val="3444392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F9AF0-986A-4844-AD92-C8C966DDD0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4A99555-E741-4D5B-8D9C-ED359469DC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564F3BD-EE49-4A9C-92EA-1BEFEC78A3FE}"/>
              </a:ext>
            </a:extLst>
          </p:cNvPr>
          <p:cNvSpPr>
            <a:spLocks noGrp="1"/>
          </p:cNvSpPr>
          <p:nvPr>
            <p:ph type="dt" sz="half" idx="10"/>
          </p:nvPr>
        </p:nvSpPr>
        <p:spPr/>
        <p:txBody>
          <a:bodyPr/>
          <a:lstStyle/>
          <a:p>
            <a:fld id="{9DDB0A5D-5853-456B-A6A3-DDF6100C482A}" type="datetimeFigureOut">
              <a:rPr lang="en-GB" smtClean="0"/>
              <a:t>18/09/2023</a:t>
            </a:fld>
            <a:endParaRPr lang="en-GB"/>
          </a:p>
        </p:txBody>
      </p:sp>
      <p:sp>
        <p:nvSpPr>
          <p:cNvPr id="5" name="Footer Placeholder 4">
            <a:extLst>
              <a:ext uri="{FF2B5EF4-FFF2-40B4-BE49-F238E27FC236}">
                <a16:creationId xmlns:a16="http://schemas.microsoft.com/office/drawing/2014/main" id="{AE572132-4F19-45EF-92CD-6DADA7F7CF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F58178-12AA-435B-B5D2-360990C27CFA}"/>
              </a:ext>
            </a:extLst>
          </p:cNvPr>
          <p:cNvSpPr>
            <a:spLocks noGrp="1"/>
          </p:cNvSpPr>
          <p:nvPr>
            <p:ph type="sldNum" sz="quarter" idx="12"/>
          </p:nvPr>
        </p:nvSpPr>
        <p:spPr/>
        <p:txBody>
          <a:bodyPr/>
          <a:lstStyle/>
          <a:p>
            <a:fld id="{8A096D86-F91F-4909-B6BD-DB434592F270}" type="slidenum">
              <a:rPr lang="en-GB" smtClean="0"/>
              <a:t>‹#›</a:t>
            </a:fld>
            <a:endParaRPr lang="en-GB"/>
          </a:p>
        </p:txBody>
      </p:sp>
    </p:spTree>
    <p:extLst>
      <p:ext uri="{BB962C8B-B14F-4D97-AF65-F5344CB8AC3E}">
        <p14:creationId xmlns:p14="http://schemas.microsoft.com/office/powerpoint/2010/main" val="2766480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ext box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numCol="2" spcCol="252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838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22BD56-C264-5D43-A506-FE145A4A0579}"/>
              </a:ext>
            </a:extLst>
          </p:cNvPr>
          <p:cNvSpPr/>
          <p:nvPr/>
        </p:nvSpPr>
        <p:spPr>
          <a:xfrm>
            <a:off x="0" y="5924939"/>
            <a:ext cx="12192000" cy="933061"/>
          </a:xfrm>
          <a:prstGeom prst="rect">
            <a:avLst/>
          </a:prstGeom>
          <a:solidFill>
            <a:srgbClr val="1EA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lano Grotesque" pitchFamily="2" charset="77"/>
            </a:endParaRPr>
          </a:p>
        </p:txBody>
      </p:sp>
      <p:sp>
        <p:nvSpPr>
          <p:cNvPr id="2" name="Title Placeholder 1">
            <a:extLst>
              <a:ext uri="{FF2B5EF4-FFF2-40B4-BE49-F238E27FC236}">
                <a16:creationId xmlns:a16="http://schemas.microsoft.com/office/drawing/2014/main" id="{65DEF726-49EB-7A40-9C1C-F6FD43EB3377}"/>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F837389A-A8A3-8247-AD7B-3AF8C8A1956B}"/>
              </a:ext>
            </a:extLst>
          </p:cNvPr>
          <p:cNvSpPr>
            <a:spLocks noGrp="1"/>
          </p:cNvSpPr>
          <p:nvPr>
            <p:ph type="body" idx="1"/>
          </p:nvPr>
        </p:nvSpPr>
        <p:spPr>
          <a:xfrm>
            <a:off x="247813" y="1825625"/>
            <a:ext cx="11553662"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pic>
        <p:nvPicPr>
          <p:cNvPr id="16" name="Picture 15" descr="A picture containing drawing&#10;&#10;Description automatically generated">
            <a:extLst>
              <a:ext uri="{FF2B5EF4-FFF2-40B4-BE49-F238E27FC236}">
                <a16:creationId xmlns:a16="http://schemas.microsoft.com/office/drawing/2014/main" id="{CE2FC8B3-1110-D44A-AB3D-964E0678596D}"/>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3517750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800"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3600" b="1" i="0" kern="1200">
          <a:solidFill>
            <a:schemeClr val="accent1"/>
          </a:solidFill>
          <a:latin typeface="Galano Grotesque" pitchFamily="2" charset="77"/>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p15:clr>
            <a:srgbClr val="F26B43"/>
          </p15:clr>
        </p15:guide>
        <p15:guide id="2" pos="21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22BD56-C264-5D43-A506-FE145A4A0579}"/>
              </a:ext>
            </a:extLst>
          </p:cNvPr>
          <p:cNvSpPr/>
          <p:nvPr userDrawn="1"/>
        </p:nvSpPr>
        <p:spPr>
          <a:xfrm>
            <a:off x="0" y="5924939"/>
            <a:ext cx="12192000" cy="933061"/>
          </a:xfrm>
          <a:prstGeom prst="rect">
            <a:avLst/>
          </a:prstGeom>
          <a:solidFill>
            <a:srgbClr val="1EA5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Galano Grotesque" pitchFamily="2" charset="77"/>
            </a:endParaRPr>
          </a:p>
        </p:txBody>
      </p:sp>
      <p:sp>
        <p:nvSpPr>
          <p:cNvPr id="2" name="Title Placeholder 1">
            <a:extLst>
              <a:ext uri="{FF2B5EF4-FFF2-40B4-BE49-F238E27FC236}">
                <a16:creationId xmlns:a16="http://schemas.microsoft.com/office/drawing/2014/main" id="{65DEF726-49EB-7A40-9C1C-F6FD43EB3377}"/>
              </a:ext>
            </a:extLst>
          </p:cNvPr>
          <p:cNvSpPr>
            <a:spLocks noGrp="1"/>
          </p:cNvSpPr>
          <p:nvPr>
            <p:ph type="title"/>
          </p:nvPr>
        </p:nvSpPr>
        <p:spPr>
          <a:xfrm>
            <a:off x="247813" y="234062"/>
            <a:ext cx="11553662" cy="1325563"/>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F837389A-A8A3-8247-AD7B-3AF8C8A1956B}"/>
              </a:ext>
            </a:extLst>
          </p:cNvPr>
          <p:cNvSpPr>
            <a:spLocks noGrp="1"/>
          </p:cNvSpPr>
          <p:nvPr>
            <p:ph type="body" idx="1"/>
          </p:nvPr>
        </p:nvSpPr>
        <p:spPr>
          <a:xfrm>
            <a:off x="247813" y="1825625"/>
            <a:ext cx="11553662" cy="395106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pic>
        <p:nvPicPr>
          <p:cNvPr id="16" name="Picture 15" descr="A picture containing drawing&#10;&#10;Description automatically generated">
            <a:extLst>
              <a:ext uri="{FF2B5EF4-FFF2-40B4-BE49-F238E27FC236}">
                <a16:creationId xmlns:a16="http://schemas.microsoft.com/office/drawing/2014/main" id="{CE2FC8B3-1110-D44A-AB3D-964E0678596D}"/>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359704" y="6119119"/>
            <a:ext cx="2120637" cy="530159"/>
          </a:xfrm>
          <a:prstGeom prst="rect">
            <a:avLst/>
          </a:prstGeom>
        </p:spPr>
      </p:pic>
    </p:spTree>
    <p:extLst>
      <p:ext uri="{BB962C8B-B14F-4D97-AF65-F5344CB8AC3E}">
        <p14:creationId xmlns:p14="http://schemas.microsoft.com/office/powerpoint/2010/main" val="398843742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5" r:id="rId3"/>
    <p:sldLayoutId id="2147483737" r:id="rId4"/>
    <p:sldLayoutId id="2147483739" r:id="rId5"/>
    <p:sldLayoutId id="2147483740" r:id="rId6"/>
    <p:sldLayoutId id="2147483741" r:id="rId7"/>
    <p:sldLayoutId id="2147483751" r:id="rId8"/>
    <p:sldLayoutId id="2147483688" r:id="rId9"/>
    <p:sldLayoutId id="2147483948" r:id="rId10"/>
    <p:sldLayoutId id="2147483949" r:id="rId11"/>
    <p:sldLayoutId id="2147483950" r:id="rId12"/>
  </p:sldLayoutIdLst>
  <p:txStyles>
    <p:titleStyle>
      <a:lvl1pPr algn="l" defTabSz="914400" rtl="0" eaLnBrk="1" latinLnBrk="0" hangingPunct="1">
        <a:lnSpc>
          <a:spcPct val="90000"/>
        </a:lnSpc>
        <a:spcBef>
          <a:spcPct val="0"/>
        </a:spcBef>
        <a:buNone/>
        <a:defRPr sz="3600" b="1" i="0" kern="1200">
          <a:solidFill>
            <a:schemeClr val="accent1"/>
          </a:solidFill>
          <a:latin typeface="Galano Grotesque" pitchFamily="2" charset="77"/>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userDrawn="1">
          <p15:clr>
            <a:srgbClr val="F26B43"/>
          </p15:clr>
        </p15:guide>
        <p15:guide id="2" pos="21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cid:bc4faca6-4709-4bdd-b6b8-76d4ab23f6bb" TargetMode="Externa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7.jpeg"/><Relationship Id="rId5" Type="http://schemas.openxmlformats.org/officeDocument/2006/relationships/image" Target="../media/image22.png"/><Relationship Id="rId4" Type="http://schemas.openxmlformats.org/officeDocument/2006/relationships/hyperlink" Target="http://booktrust.org.uk/storytellerwal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hyperlink" Target="https://www.booktrust.org.uk/familyhubwal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hyperlink" Target="https://www.booktrust.org.uk/familyhubwales" TargetMode="External"/><Relationship Id="rId2" Type="http://schemas.openxmlformats.org/officeDocument/2006/relationships/image" Target="../media/image37.emf"/><Relationship Id="rId1" Type="http://schemas.openxmlformats.org/officeDocument/2006/relationships/slideLayout" Target="../slideLayouts/slideLayout18.xml"/><Relationship Id="rId6" Type="http://schemas.openxmlformats.org/officeDocument/2006/relationships/hyperlink" Target="https://secure.booktrust.org.uk/newsletters/?utm_source=linkedin&amp;utm_medium=organic&amp;utm_campaign=fr-newsletter&amp;utm_content=linkedin-post-100923" TargetMode="External"/><Relationship Id="rId5" Type="http://schemas.openxmlformats.org/officeDocument/2006/relationships/hyperlink" Target="https://www.booktrust.org.uk/storytellerwales" TargetMode="External"/><Relationship Id="rId4" Type="http://schemas.openxmlformats.org/officeDocument/2006/relationships/hyperlink" Target="https://www.booktrust.org.uk/link/4bc9f4867c484aafaf17ab2d77905d22.aspx"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https://cdn.booktrust.org.uk/globalassets/resources/research/benefits-of-reading---booktrust-2023.pdf" TargetMode="External"/><Relationship Id="rId2" Type="http://schemas.openxmlformats.org/officeDocument/2006/relationships/image" Target="../media/image11.em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A_AB44E94C.xml"/><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3.jpeg"/><Relationship Id="rId5" Type="http://schemas.openxmlformats.org/officeDocument/2006/relationships/hyperlink" Target="https://www.booktrust.org.uk/news-and-features/news/news-2023/almost-a-quarter-of-children-from-low-income-families-missing-out-on-the-benefits-of-reading-in-their-first-year/" TargetMode="Externa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microsoft.com/office/2018/10/relationships/comments" Target="../comments/modernComment_121_5F0D8199.xml"/><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hyperlink" Target="http://booktrust.org.uk/familyhubwales" TargetMode="Externa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489B8E-2289-0443-B78E-6007D8943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067"/>
            <a:ext cx="12223370" cy="6872067"/>
          </a:xfrm>
          <a:prstGeom prst="rect">
            <a:avLst/>
          </a:prstGeom>
        </p:spPr>
      </p:pic>
      <p:sp>
        <p:nvSpPr>
          <p:cNvPr id="2" name="Title 1">
            <a:extLst>
              <a:ext uri="{FF2B5EF4-FFF2-40B4-BE49-F238E27FC236}">
                <a16:creationId xmlns:a16="http://schemas.microsoft.com/office/drawing/2014/main" id="{9643557C-7DEE-FCB8-077C-D072E846BB33}"/>
              </a:ext>
            </a:extLst>
          </p:cNvPr>
          <p:cNvSpPr>
            <a:spLocks noGrp="1"/>
          </p:cNvSpPr>
          <p:nvPr>
            <p:ph type="ctrTitle"/>
          </p:nvPr>
        </p:nvSpPr>
        <p:spPr>
          <a:xfrm>
            <a:off x="824248" y="2807594"/>
            <a:ext cx="5826295" cy="2749963"/>
          </a:xfrm>
        </p:spPr>
        <p:txBody>
          <a:bodyPr/>
          <a:lstStyle/>
          <a:p>
            <a:r>
              <a:rPr lang="en-US" err="1">
                <a:latin typeface="Galano Grotesque"/>
                <a:cs typeface="Arial"/>
              </a:rPr>
              <a:t>Bookstart</a:t>
            </a:r>
            <a:r>
              <a:rPr lang="en-US">
                <a:latin typeface="Galano Grotesque"/>
                <a:cs typeface="Arial"/>
              </a:rPr>
              <a:t> 1-2 and </a:t>
            </a:r>
            <a:r>
              <a:rPr lang="en-US" err="1">
                <a:latin typeface="Galano Grotesque"/>
                <a:cs typeface="Arial"/>
              </a:rPr>
              <a:t>Bookstart</a:t>
            </a:r>
            <a:r>
              <a:rPr lang="en-US">
                <a:latin typeface="Galano Grotesque"/>
                <a:cs typeface="Arial"/>
              </a:rPr>
              <a:t> 3-4 Years Packs</a:t>
            </a:r>
            <a:br>
              <a:rPr lang="en-US" b="0">
                <a:cs typeface="Arial"/>
              </a:rPr>
            </a:br>
            <a:r>
              <a:rPr lang="en-US" sz="4400" b="0">
                <a:latin typeface="Galano Grotesque"/>
                <a:cs typeface="Arial"/>
              </a:rPr>
              <a:t>Slides for partners</a:t>
            </a:r>
            <a:endParaRPr lang="en-US" sz="4400" b="0">
              <a:latin typeface="Galano Grotesque"/>
            </a:endParaRPr>
          </a:p>
        </p:txBody>
      </p:sp>
    </p:spTree>
    <p:extLst>
      <p:ext uri="{BB962C8B-B14F-4D97-AF65-F5344CB8AC3E}">
        <p14:creationId xmlns:p14="http://schemas.microsoft.com/office/powerpoint/2010/main" val="4117050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333C0A-389E-A12A-5665-ADF2B2093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latin typeface="Galano Grotesque"/>
                <a:cs typeface="Arial"/>
              </a:rPr>
              <a:t>Resources for Partners – Storyteller Toolkit</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866006" y="2356466"/>
            <a:ext cx="3670826" cy="2002728"/>
          </a:xfrm>
          <a:prstGeom prst="rect">
            <a:avLst/>
          </a:prstGeom>
          <a:noFill/>
        </p:spPr>
        <p:txBody>
          <a:bodyPr wrap="square">
            <a:spAutoFit/>
          </a:bodyPr>
          <a:lstStyle/>
          <a:p>
            <a:pPr algn="l" rtl="0" fontAlgn="base">
              <a:lnSpc>
                <a:spcPct val="150000"/>
              </a:lnSpc>
            </a:pPr>
            <a:r>
              <a:rPr lang="en-US" sz="1400" b="0" i="0">
                <a:solidFill>
                  <a:srgbClr val="000000"/>
                </a:solidFill>
                <a:effectLst/>
                <a:latin typeface="Galano Grotesque" pitchFamily="2" charset="77"/>
              </a:rPr>
              <a:t>Some partners will receive these additional resources to support them in sharing stories with families. They can be used in settings as part of group storytelling sessions with families, or with individual families at home. </a:t>
            </a:r>
            <a:endParaRPr lang="en-US" sz="1400" b="0" i="0">
              <a:effectLst/>
              <a:latin typeface="Galano Grotesque" pitchFamily="2" charset="77"/>
            </a:endParaRPr>
          </a:p>
        </p:txBody>
      </p:sp>
      <p:pic>
        <p:nvPicPr>
          <p:cNvPr id="3" name="Picture 2" descr="A blue backpack with a book and a book case&#10;&#10;Description automatically generated with medium confidence">
            <a:extLst>
              <a:ext uri="{FF2B5EF4-FFF2-40B4-BE49-F238E27FC236}">
                <a16:creationId xmlns:a16="http://schemas.microsoft.com/office/drawing/2014/main" id="{3A8068B2-B115-176C-F9BE-A0E0D1AA533C}"/>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863660" y="1461598"/>
            <a:ext cx="6637455" cy="3923202"/>
          </a:xfrm>
          <a:prstGeom prst="rect">
            <a:avLst/>
          </a:prstGeom>
          <a:noFill/>
          <a:ln>
            <a:noFill/>
          </a:ln>
        </p:spPr>
      </p:pic>
    </p:spTree>
    <p:extLst>
      <p:ext uri="{BB962C8B-B14F-4D97-AF65-F5344CB8AC3E}">
        <p14:creationId xmlns:p14="http://schemas.microsoft.com/office/powerpoint/2010/main" val="2436742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8AF64C-236E-B9BB-D8B4-69ABCCED6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latin typeface="Galano Grotesque"/>
                <a:cs typeface="Arial"/>
              </a:rPr>
              <a:t>Digital Resources for Partners</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5631504" y="1104197"/>
            <a:ext cx="5912740" cy="1679562"/>
          </a:xfrm>
          <a:prstGeom prst="rect">
            <a:avLst/>
          </a:prstGeom>
          <a:noFill/>
        </p:spPr>
        <p:txBody>
          <a:bodyPr wrap="square" lIns="91440" tIns="45720" rIns="91440" bIns="45720" anchor="t">
            <a:spAutoFit/>
          </a:bodyPr>
          <a:lstStyle/>
          <a:p>
            <a:pPr>
              <a:lnSpc>
                <a:spcPct val="150000"/>
              </a:lnSpc>
            </a:pPr>
            <a:r>
              <a:rPr lang="en-US" sz="1400" b="0" i="0" dirty="0">
                <a:solidFill>
                  <a:srgbClr val="000000"/>
                </a:solidFill>
                <a:effectLst/>
                <a:latin typeface="Galano Grotesque"/>
              </a:rPr>
              <a:t>The</a:t>
            </a:r>
            <a:r>
              <a:rPr lang="en-US" sz="1400" b="1" dirty="0">
                <a:solidFill>
                  <a:schemeClr val="accent1"/>
                </a:solidFill>
                <a:latin typeface="Galano Grotesque"/>
              </a:rPr>
              <a:t> </a:t>
            </a:r>
            <a:r>
              <a:rPr lang="en-US" sz="1400" b="1" dirty="0">
                <a:solidFill>
                  <a:schemeClr val="accent1"/>
                </a:solidFill>
                <a:latin typeface="Galano Grotesque"/>
                <a:hlinkClick r:id="rId4">
                  <a:extLst>
                    <a:ext uri="{A12FA001-AC4F-418D-AE19-62706E023703}">
                      <ahyp:hlinkClr xmlns:ahyp="http://schemas.microsoft.com/office/drawing/2018/hyperlinkcolor" val="tx"/>
                    </a:ext>
                  </a:extLst>
                </a:hlinkClick>
              </a:rPr>
              <a:t>Bookstart</a:t>
            </a:r>
            <a:r>
              <a:rPr lang="en-US" sz="1400" b="1" i="0" dirty="0">
                <a:solidFill>
                  <a:schemeClr val="accent1"/>
                </a:solidFill>
                <a:effectLst/>
                <a:latin typeface="Galano Grotesque"/>
                <a:hlinkClick r:id="rId4">
                  <a:extLst>
                    <a:ext uri="{A12FA001-AC4F-418D-AE19-62706E023703}">
                      <ahyp:hlinkClr xmlns:ahyp="http://schemas.microsoft.com/office/drawing/2018/hyperlinkcolor" val="tx"/>
                    </a:ext>
                  </a:extLst>
                </a:hlinkClick>
              </a:rPr>
              <a:t> Storyteller Hub</a:t>
            </a:r>
            <a:r>
              <a:rPr lang="en-US" sz="1400" dirty="0">
                <a:solidFill>
                  <a:srgbClr val="000000"/>
                </a:solidFill>
                <a:latin typeface="Galano Grotesque"/>
              </a:rPr>
              <a:t> </a:t>
            </a:r>
            <a:r>
              <a:rPr lang="en-US" sz="1400" b="0" i="0" dirty="0">
                <a:solidFill>
                  <a:srgbClr val="000000"/>
                </a:solidFill>
                <a:effectLst/>
                <a:latin typeface="Galano Grotesque"/>
              </a:rPr>
              <a:t>is a dedicated space for information and tools</a:t>
            </a:r>
            <a:r>
              <a:rPr lang="en-US" sz="1400" dirty="0">
                <a:solidFill>
                  <a:srgbClr val="000000"/>
                </a:solidFill>
                <a:latin typeface="Galano Grotesque"/>
              </a:rPr>
              <a:t> </a:t>
            </a:r>
            <a:r>
              <a:rPr lang="en-US" sz="1400" b="0" i="0" dirty="0">
                <a:solidFill>
                  <a:srgbClr val="000000"/>
                </a:solidFill>
                <a:effectLst/>
                <a:latin typeface="Galano Grotesque"/>
              </a:rPr>
              <a:t>to help you support families on their reading journeys.</a:t>
            </a:r>
            <a:endParaRPr lang="en-US" dirty="0">
              <a:latin typeface="Galano Grotesque"/>
            </a:endParaRPr>
          </a:p>
          <a:p>
            <a:pPr algn="l" rtl="0" fontAlgn="base">
              <a:lnSpc>
                <a:spcPct val="150000"/>
              </a:lnSpc>
            </a:pPr>
            <a:endParaRPr lang="en-US" sz="1400" dirty="0">
              <a:solidFill>
                <a:srgbClr val="000000"/>
              </a:solidFill>
              <a:latin typeface="Galano Grotesque" pitchFamily="2" charset="77"/>
            </a:endParaRPr>
          </a:p>
          <a:p>
            <a:pPr algn="l" rtl="0" fontAlgn="base">
              <a:lnSpc>
                <a:spcPct val="150000"/>
              </a:lnSpc>
            </a:pPr>
            <a:r>
              <a:rPr lang="en-US" sz="1400" b="0" i="0" dirty="0">
                <a:solidFill>
                  <a:srgbClr val="000000"/>
                </a:solidFill>
                <a:effectLst/>
                <a:latin typeface="Galano Grotesque" pitchFamily="2" charset="77"/>
              </a:rPr>
              <a:t>Here you will find: </a:t>
            </a:r>
          </a:p>
        </p:txBody>
      </p:sp>
      <p:sp>
        <p:nvSpPr>
          <p:cNvPr id="7" name="TextBox 6">
            <a:extLst>
              <a:ext uri="{FF2B5EF4-FFF2-40B4-BE49-F238E27FC236}">
                <a16:creationId xmlns:a16="http://schemas.microsoft.com/office/drawing/2014/main" id="{B347A0A5-8DF7-19AE-BE08-2F119C8213FD}"/>
              </a:ext>
            </a:extLst>
          </p:cNvPr>
          <p:cNvSpPr txBox="1"/>
          <p:nvPr/>
        </p:nvSpPr>
        <p:spPr>
          <a:xfrm>
            <a:off x="8863364" y="2871386"/>
            <a:ext cx="3346249" cy="2079672"/>
          </a:xfrm>
          <a:prstGeom prst="rect">
            <a:avLst/>
          </a:prstGeom>
          <a:noFill/>
        </p:spPr>
        <p:txBody>
          <a:bodyPr wrap="square" lIns="91440" tIns="45720" rIns="91440" bIns="45720" anchor="t">
            <a:spAutoFit/>
          </a:bodyPr>
          <a:lstStyle/>
          <a:p>
            <a:pPr marL="285750" indent="-285750" algn="l" rtl="0" fontAlgn="base">
              <a:lnSpc>
                <a:spcPct val="150000"/>
              </a:lnSpc>
              <a:spcAft>
                <a:spcPts val="600"/>
              </a:spcAft>
              <a:buFont typeface="Arial" panose="020B0604020202020204" pitchFamily="34" charset="0"/>
              <a:buChar char="•"/>
            </a:pPr>
            <a:r>
              <a:rPr lang="en-US" sz="1400" b="0" i="0" dirty="0">
                <a:solidFill>
                  <a:srgbClr val="000000"/>
                </a:solidFill>
                <a:effectLst/>
                <a:latin typeface="Galano Grotesque"/>
              </a:rPr>
              <a:t>A letter to share with </a:t>
            </a:r>
            <a:br>
              <a:rPr lang="en-US" sz="1400" b="0" i="0" dirty="0">
                <a:solidFill>
                  <a:srgbClr val="000000"/>
                </a:solidFill>
                <a:effectLst/>
                <a:latin typeface="Galano Grotesque"/>
              </a:rPr>
            </a:br>
            <a:r>
              <a:rPr lang="en-US" sz="1400" b="0" i="0" dirty="0">
                <a:solidFill>
                  <a:srgbClr val="000000"/>
                </a:solidFill>
                <a:effectLst/>
                <a:latin typeface="Galano Grotesque"/>
              </a:rPr>
              <a:t>Parents and </a:t>
            </a:r>
            <a:r>
              <a:rPr lang="en-US" sz="1400" b="0" i="0" dirty="0" err="1">
                <a:solidFill>
                  <a:srgbClr val="000000"/>
                </a:solidFill>
                <a:effectLst/>
                <a:latin typeface="Galano Grotesque"/>
              </a:rPr>
              <a:t>Carers</a:t>
            </a:r>
            <a:r>
              <a:rPr lang="en-US" sz="1400" b="0" i="0" dirty="0">
                <a:solidFill>
                  <a:srgbClr val="000000"/>
                </a:solidFill>
                <a:effectLst/>
                <a:latin typeface="Galano Grotesque"/>
              </a:rPr>
              <a:t>  </a:t>
            </a:r>
          </a:p>
          <a:p>
            <a:pPr marL="285750" indent="-285750" algn="l" rtl="0" fontAlgn="base">
              <a:lnSpc>
                <a:spcPct val="150000"/>
              </a:lnSpc>
              <a:spcAft>
                <a:spcPts val="600"/>
              </a:spcAft>
              <a:buFont typeface="Arial" panose="020B0604020202020204" pitchFamily="34" charset="0"/>
              <a:buChar char="•"/>
            </a:pPr>
            <a:r>
              <a:rPr lang="en-US" sz="1400" b="0" i="0" dirty="0">
                <a:solidFill>
                  <a:srgbClr val="000000"/>
                </a:solidFill>
                <a:effectLst/>
                <a:latin typeface="Galano Grotesque" pitchFamily="2" charset="77"/>
              </a:rPr>
              <a:t>Social media templates </a:t>
            </a:r>
            <a:br>
              <a:rPr lang="en-US" sz="1400" b="0" i="0" dirty="0">
                <a:solidFill>
                  <a:srgbClr val="000000"/>
                </a:solidFill>
                <a:effectLst/>
                <a:latin typeface="Galano Grotesque" pitchFamily="2" charset="77"/>
              </a:rPr>
            </a:br>
            <a:r>
              <a:rPr lang="en-US" sz="1400" b="0" i="0" dirty="0">
                <a:solidFill>
                  <a:srgbClr val="000000"/>
                </a:solidFill>
                <a:effectLst/>
                <a:latin typeface="Galano Grotesque" pitchFamily="2" charset="77"/>
              </a:rPr>
              <a:t>for you to share what’s </a:t>
            </a:r>
            <a:br>
              <a:rPr lang="en-US" sz="1400" b="0" i="0" dirty="0">
                <a:solidFill>
                  <a:srgbClr val="000000"/>
                </a:solidFill>
                <a:effectLst/>
                <a:latin typeface="Galano Grotesque" pitchFamily="2" charset="77"/>
              </a:rPr>
            </a:br>
            <a:r>
              <a:rPr lang="en-US" sz="1400" b="0" i="0" dirty="0">
                <a:solidFill>
                  <a:srgbClr val="000000"/>
                </a:solidFill>
                <a:effectLst/>
                <a:latin typeface="Galano Grotesque" pitchFamily="2" charset="77"/>
              </a:rPr>
              <a:t>going on in your setting </a:t>
            </a:r>
            <a:br>
              <a:rPr lang="en-US" sz="1400" b="0" i="0" dirty="0">
                <a:solidFill>
                  <a:srgbClr val="000000"/>
                </a:solidFill>
                <a:effectLst/>
                <a:latin typeface="Galano Grotesque" pitchFamily="2" charset="77"/>
              </a:rPr>
            </a:br>
            <a:r>
              <a:rPr lang="en-US" sz="1400" b="0" i="0" dirty="0">
                <a:solidFill>
                  <a:srgbClr val="000000"/>
                </a:solidFill>
                <a:effectLst/>
                <a:latin typeface="Galano Grotesque" pitchFamily="2" charset="77"/>
              </a:rPr>
              <a:t>with families </a:t>
            </a:r>
          </a:p>
        </p:txBody>
      </p:sp>
      <p:sp>
        <p:nvSpPr>
          <p:cNvPr id="8" name="TextBox 7">
            <a:extLst>
              <a:ext uri="{FF2B5EF4-FFF2-40B4-BE49-F238E27FC236}">
                <a16:creationId xmlns:a16="http://schemas.microsoft.com/office/drawing/2014/main" id="{0FE64353-27F5-4E5A-829B-95D64EF6D128}"/>
              </a:ext>
            </a:extLst>
          </p:cNvPr>
          <p:cNvSpPr txBox="1"/>
          <p:nvPr/>
        </p:nvSpPr>
        <p:spPr>
          <a:xfrm>
            <a:off x="5625885" y="2549080"/>
            <a:ext cx="3237480" cy="3204723"/>
          </a:xfrm>
          <a:prstGeom prst="rect">
            <a:avLst/>
          </a:prstGeom>
          <a:noFill/>
        </p:spPr>
        <p:txBody>
          <a:bodyPr wrap="square" lIns="91440" tIns="45720" rIns="91440" bIns="45720" anchor="t">
            <a:spAutoFit/>
          </a:bodyPr>
          <a:lstStyle/>
          <a:p>
            <a:pPr algn="l" rtl="0" fontAlgn="base">
              <a:lnSpc>
                <a:spcPct val="150000"/>
              </a:lnSpc>
            </a:pPr>
            <a:endParaRPr lang="en-US" sz="1400" b="0" i="0" dirty="0">
              <a:solidFill>
                <a:srgbClr val="000000"/>
              </a:solidFill>
              <a:effectLst/>
              <a:latin typeface="Galano Grotesque" pitchFamily="2" charset="77"/>
            </a:endParaRPr>
          </a:p>
          <a:p>
            <a:pPr marL="285750" indent="-285750" algn="l" rtl="0" fontAlgn="base">
              <a:lnSpc>
                <a:spcPct val="150000"/>
              </a:lnSpc>
              <a:spcAft>
                <a:spcPts val="600"/>
              </a:spcAft>
              <a:buFont typeface="Arial" panose="020B0604020202020204" pitchFamily="34" charset="0"/>
              <a:buChar char="•"/>
            </a:pPr>
            <a:r>
              <a:rPr lang="en-US" sz="1400" b="0" i="0" dirty="0">
                <a:solidFill>
                  <a:srgbClr val="000000"/>
                </a:solidFill>
                <a:effectLst/>
                <a:latin typeface="Galano Grotesque" pitchFamily="2" charset="77"/>
              </a:rPr>
              <a:t>Information on what’s inside your packs and how you could use them </a:t>
            </a:r>
          </a:p>
          <a:p>
            <a:pPr marL="285750" indent="-285750" algn="l" rtl="0" fontAlgn="base">
              <a:lnSpc>
                <a:spcPct val="150000"/>
              </a:lnSpc>
              <a:spcAft>
                <a:spcPts val="600"/>
              </a:spcAft>
              <a:buFont typeface="Arial" panose="020B0604020202020204" pitchFamily="34" charset="0"/>
              <a:buChar char="•"/>
            </a:pPr>
            <a:r>
              <a:rPr lang="en-US" sz="1400" b="0" i="0" dirty="0">
                <a:solidFill>
                  <a:srgbClr val="000000"/>
                </a:solidFill>
                <a:effectLst/>
                <a:latin typeface="Galano Grotesque" pitchFamily="2" charset="77"/>
              </a:rPr>
              <a:t>Downloadable resources, booklists, activities  </a:t>
            </a:r>
          </a:p>
          <a:p>
            <a:pPr marL="285750" indent="-285750" algn="l" rtl="0" fontAlgn="base">
              <a:lnSpc>
                <a:spcPct val="150000"/>
              </a:lnSpc>
              <a:spcAft>
                <a:spcPts val="600"/>
              </a:spcAft>
              <a:buFont typeface="Arial" panose="020B0604020202020204" pitchFamily="34" charset="0"/>
              <a:buChar char="•"/>
            </a:pPr>
            <a:r>
              <a:rPr lang="en-US" sz="1400" b="0" i="0" dirty="0">
                <a:solidFill>
                  <a:srgbClr val="000000"/>
                </a:solidFill>
                <a:effectLst/>
                <a:latin typeface="Galano Grotesque" pitchFamily="2" charset="77"/>
              </a:rPr>
              <a:t>Storytelling tips from </a:t>
            </a:r>
            <a:br>
              <a:rPr lang="en-US" sz="1400" b="0" i="0" dirty="0">
                <a:solidFill>
                  <a:srgbClr val="000000"/>
                </a:solidFill>
                <a:effectLst/>
                <a:latin typeface="Galano Grotesque" pitchFamily="2" charset="77"/>
              </a:rPr>
            </a:br>
            <a:r>
              <a:rPr lang="en-US" sz="1400" b="0" i="0" dirty="0">
                <a:solidFill>
                  <a:srgbClr val="000000"/>
                </a:solidFill>
                <a:effectLst/>
                <a:latin typeface="Galano Grotesque" pitchFamily="2" charset="77"/>
              </a:rPr>
              <a:t>Michael Rosen </a:t>
            </a:r>
          </a:p>
          <a:p>
            <a:pPr marL="285750" indent="-285750" algn="l" rtl="0" fontAlgn="base">
              <a:lnSpc>
                <a:spcPct val="150000"/>
              </a:lnSpc>
              <a:spcAft>
                <a:spcPts val="600"/>
              </a:spcAft>
              <a:buFont typeface="Arial" panose="020B0604020202020204" pitchFamily="34" charset="0"/>
              <a:buChar char="•"/>
            </a:pPr>
            <a:r>
              <a:rPr lang="en-US" sz="1400" b="0" i="0" dirty="0">
                <a:solidFill>
                  <a:srgbClr val="000000"/>
                </a:solidFill>
                <a:effectLst/>
                <a:latin typeface="Galano Grotesque" pitchFamily="2" charset="77"/>
              </a:rPr>
              <a:t>Videos to share with families</a:t>
            </a:r>
          </a:p>
        </p:txBody>
      </p:sp>
      <p:pic>
        <p:nvPicPr>
          <p:cNvPr id="3" name="Picture 2" descr="A group of books on a line&#10;&#10;Description automatically generated">
            <a:extLst>
              <a:ext uri="{FF2B5EF4-FFF2-40B4-BE49-F238E27FC236}">
                <a16:creationId xmlns:a16="http://schemas.microsoft.com/office/drawing/2014/main" id="{45C04442-4B8C-B7AF-0BD2-7E02A41097A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1546" y="1304394"/>
            <a:ext cx="4992185" cy="3853760"/>
          </a:xfrm>
          <a:prstGeom prst="rect">
            <a:avLst/>
          </a:prstGeom>
          <a:noFill/>
          <a:ln>
            <a:noFill/>
          </a:ln>
        </p:spPr>
      </p:pic>
      <p:pic>
        <p:nvPicPr>
          <p:cNvPr id="5" name="Picture 4" descr="A screenshot of a book trust website&#10;&#10;Description automatically generated">
            <a:extLst>
              <a:ext uri="{FF2B5EF4-FFF2-40B4-BE49-F238E27FC236}">
                <a16:creationId xmlns:a16="http://schemas.microsoft.com/office/drawing/2014/main" id="{D4C6C887-1077-1BDA-A989-653ECD623D7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75196" y="1729499"/>
            <a:ext cx="3396135" cy="3027021"/>
          </a:xfrm>
          <a:prstGeom prst="rect">
            <a:avLst/>
          </a:prstGeom>
          <a:noFill/>
          <a:ln>
            <a:noFill/>
          </a:ln>
        </p:spPr>
      </p:pic>
    </p:spTree>
    <p:extLst>
      <p:ext uri="{BB962C8B-B14F-4D97-AF65-F5344CB8AC3E}">
        <p14:creationId xmlns:p14="http://schemas.microsoft.com/office/powerpoint/2010/main" val="3684647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E1799C-7736-76E1-EC0C-67FD056FA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latin typeface="Galano Grotesque"/>
                <a:cs typeface="Arial"/>
              </a:rPr>
              <a:t>Gifting your packs</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2052058" y="1397468"/>
            <a:ext cx="7651513" cy="3352136"/>
          </a:xfrm>
          <a:prstGeom prst="rect">
            <a:avLst/>
          </a:prstGeom>
          <a:noFill/>
        </p:spPr>
        <p:txBody>
          <a:bodyPr wrap="square" lIns="91440" tIns="45720" rIns="91440" bIns="45720" anchor="t">
            <a:spAutoFit/>
          </a:bodyPr>
          <a:lstStyle/>
          <a:p>
            <a:pPr algn="l" rtl="0" fontAlgn="base">
              <a:lnSpc>
                <a:spcPct val="150000"/>
              </a:lnSpc>
            </a:pPr>
            <a:r>
              <a:rPr lang="en-US" sz="1400" b="0" i="0">
                <a:solidFill>
                  <a:srgbClr val="000000"/>
                </a:solidFill>
                <a:effectLst/>
                <a:latin typeface="Galano Grotesque"/>
              </a:rPr>
              <a:t>When you receive your packs: </a:t>
            </a:r>
          </a:p>
          <a:p>
            <a:pPr algn="l" rtl="0" fontAlgn="base">
              <a:lnSpc>
                <a:spcPct val="150000"/>
              </a:lnSpc>
            </a:pPr>
            <a:endParaRPr lang="en-US" sz="1400" b="0" i="0">
              <a:solidFill>
                <a:srgbClr val="000000"/>
              </a:solidFill>
              <a:effectLst/>
              <a:latin typeface="Galano Grotesque" pitchFamily="2" charset="77"/>
            </a:endParaRP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a:rPr>
              <a:t>Gift the packs to families that you work with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a:rPr>
              <a:t>Encourage children and their parents or carers to explore the contents of their packs together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a:rPr>
              <a:t>Talk to families about the benefits of shared reading </a:t>
            </a:r>
          </a:p>
          <a:p>
            <a:pPr marL="285750" indent="-28575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a:rPr>
              <a:t>Signpost families to </a:t>
            </a:r>
            <a:r>
              <a:rPr lang="en-US" sz="1400">
                <a:solidFill>
                  <a:srgbClr val="000000"/>
                </a:solidFill>
                <a:latin typeface="Galano Grotesque"/>
              </a:rPr>
              <a:t>the </a:t>
            </a:r>
            <a:r>
              <a:rPr lang="en-US" sz="1400" b="1">
                <a:solidFill>
                  <a:schemeClr val="accent1"/>
                </a:solidFill>
                <a:latin typeface="Galano Grotesque"/>
                <a:hlinkClick r:id="rId4">
                  <a:extLst>
                    <a:ext uri="{A12FA001-AC4F-418D-AE19-62706E023703}">
                      <ahyp:hlinkClr xmlns:ahyp="http://schemas.microsoft.com/office/drawing/2018/hyperlinkcolor" val="tx"/>
                    </a:ext>
                  </a:extLst>
                </a:hlinkClick>
              </a:rPr>
              <a:t>Bookstart </a:t>
            </a:r>
            <a:r>
              <a:rPr lang="en-US" sz="1400" b="1" i="0">
                <a:solidFill>
                  <a:schemeClr val="accent1"/>
                </a:solidFill>
                <a:effectLst/>
                <a:latin typeface="Galano Grotesque"/>
                <a:hlinkClick r:id="rId4">
                  <a:extLst>
                    <a:ext uri="{A12FA001-AC4F-418D-AE19-62706E023703}">
                      <ahyp:hlinkClr xmlns:ahyp="http://schemas.microsoft.com/office/drawing/2018/hyperlinkcolor" val="tx"/>
                    </a:ext>
                  </a:extLst>
                </a:hlinkClick>
              </a:rPr>
              <a:t>Family Hub</a:t>
            </a:r>
            <a:r>
              <a:rPr lang="en-US" sz="1400" b="1" i="0">
                <a:solidFill>
                  <a:schemeClr val="accent1"/>
                </a:solidFill>
                <a:effectLst/>
                <a:latin typeface="Galano Grotesque"/>
              </a:rPr>
              <a:t> </a:t>
            </a:r>
            <a:r>
              <a:rPr lang="en-US" sz="1400" b="0" i="0">
                <a:solidFill>
                  <a:srgbClr val="000000"/>
                </a:solidFill>
                <a:effectLst/>
                <a:latin typeface="Galano Grotesque"/>
              </a:rPr>
              <a:t>for further activities and support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a:rPr>
              <a:t>Encourage families to provide feedback on their packs by taking part in </a:t>
            </a:r>
            <a:r>
              <a:rPr lang="en-US" sz="1400" b="0" i="0" err="1">
                <a:solidFill>
                  <a:srgbClr val="000000"/>
                </a:solidFill>
                <a:effectLst/>
                <a:latin typeface="Galano Grotesque"/>
              </a:rPr>
              <a:t>BookTrust’s</a:t>
            </a:r>
            <a:r>
              <a:rPr lang="en-US" sz="1400" b="0" i="0">
                <a:solidFill>
                  <a:srgbClr val="000000"/>
                </a:solidFill>
                <a:effectLst/>
                <a:latin typeface="Galano Grotesque"/>
              </a:rPr>
              <a:t> online Family Survey </a:t>
            </a:r>
          </a:p>
          <a:p>
            <a:pPr marL="285750" indent="-285750" algn="l" rtl="0" fontAlgn="base">
              <a:lnSpc>
                <a:spcPct val="150000"/>
              </a:lnSpc>
              <a:spcAft>
                <a:spcPts val="600"/>
              </a:spcAft>
              <a:buFont typeface="Arial" panose="020B0604020202020204" pitchFamily="34" charset="0"/>
              <a:buChar char="•"/>
            </a:pPr>
            <a:endParaRPr lang="en-US" sz="1400" b="0" i="0">
              <a:solidFill>
                <a:srgbClr val="000000"/>
              </a:solidFill>
              <a:effectLst/>
              <a:latin typeface="Galano Grotesque" pitchFamily="2" charset="77"/>
            </a:endParaRPr>
          </a:p>
        </p:txBody>
      </p:sp>
    </p:spTree>
    <p:extLst>
      <p:ext uri="{BB962C8B-B14F-4D97-AF65-F5344CB8AC3E}">
        <p14:creationId xmlns:p14="http://schemas.microsoft.com/office/powerpoint/2010/main" val="2370065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47CF4C-65F2-6D9F-4BB1-374C99B4E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latin typeface="Galano Grotesque"/>
                <a:cs typeface="Arial"/>
              </a:rPr>
              <a:t>Creating an impactful gifting moment</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855729" y="1633508"/>
            <a:ext cx="7036422" cy="2649059"/>
          </a:xfrm>
          <a:prstGeom prst="rect">
            <a:avLst/>
          </a:prstGeom>
          <a:noFill/>
        </p:spPr>
        <p:txBody>
          <a:bodyPr wrap="square" lIns="91440" tIns="45720" rIns="91440" bIns="45720" anchor="t">
            <a:spAutoFit/>
          </a:bodyPr>
          <a:lstStyle/>
          <a:p>
            <a:pPr algn="l" rtl="0" fontAlgn="base">
              <a:lnSpc>
                <a:spcPct val="150000"/>
              </a:lnSpc>
            </a:pPr>
            <a:r>
              <a:rPr lang="en-US" sz="1400" b="0" i="0">
                <a:solidFill>
                  <a:srgbClr val="000000"/>
                </a:solidFill>
                <a:effectLst/>
                <a:latin typeface="Galano Grotesque" pitchFamily="2" charset="77"/>
              </a:rPr>
              <a:t>Some families may need more help to make shared reading a regular part of their lives. </a:t>
            </a:r>
            <a:r>
              <a:rPr lang="en-US" sz="1400" b="0" i="0" err="1">
                <a:solidFill>
                  <a:srgbClr val="000000"/>
                </a:solidFill>
                <a:effectLst/>
                <a:latin typeface="Galano Grotesque" pitchFamily="2" charset="77"/>
              </a:rPr>
              <a:t>BookTrust’s</a:t>
            </a:r>
            <a:r>
              <a:rPr lang="en-US" sz="1400" b="0" i="0">
                <a:solidFill>
                  <a:srgbClr val="000000"/>
                </a:solidFill>
                <a:effectLst/>
                <a:latin typeface="Galano Grotesque" pitchFamily="2" charset="77"/>
              </a:rPr>
              <a:t> research has told us that modelling how families can use the packs, and incorporating storytelling into the gifting experience can make gifting more impactful. </a:t>
            </a:r>
          </a:p>
          <a:p>
            <a:pPr algn="l" rtl="0" fontAlgn="base">
              <a:lnSpc>
                <a:spcPct val="150000"/>
              </a:lnSpc>
            </a:pPr>
            <a:endParaRPr lang="en-US" sz="1400" b="0" i="0">
              <a:solidFill>
                <a:srgbClr val="000000"/>
              </a:solidFill>
              <a:effectLst/>
              <a:latin typeface="Galano Grotesque" pitchFamily="2" charset="77"/>
            </a:endParaRPr>
          </a:p>
          <a:p>
            <a:pPr algn="l" rtl="0" fontAlgn="base">
              <a:lnSpc>
                <a:spcPct val="150000"/>
              </a:lnSpc>
            </a:pPr>
            <a:r>
              <a:rPr lang="en-US" sz="1400" b="1">
                <a:solidFill>
                  <a:schemeClr val="accent6"/>
                </a:solidFill>
                <a:effectLst/>
                <a:latin typeface="Galano Grotesque" pitchFamily="2" charset="77"/>
              </a:rPr>
              <a:t>Families who remembered someone explaining and modelling how to use the pack were more likely to read and share stories more with their child (90%) than those who did not (75%). </a:t>
            </a:r>
          </a:p>
        </p:txBody>
      </p:sp>
      <p:sp>
        <p:nvSpPr>
          <p:cNvPr id="5" name="TextBox 4">
            <a:extLst>
              <a:ext uri="{FF2B5EF4-FFF2-40B4-BE49-F238E27FC236}">
                <a16:creationId xmlns:a16="http://schemas.microsoft.com/office/drawing/2014/main" id="{D455F96E-E39D-FF8A-8640-44B4FC7924CC}"/>
              </a:ext>
            </a:extLst>
          </p:cNvPr>
          <p:cNvSpPr txBox="1"/>
          <p:nvPr/>
        </p:nvSpPr>
        <p:spPr>
          <a:xfrm>
            <a:off x="2894601" y="4731984"/>
            <a:ext cx="4128053" cy="1077218"/>
          </a:xfrm>
          <a:prstGeom prst="rect">
            <a:avLst/>
          </a:prstGeom>
          <a:noFill/>
        </p:spPr>
        <p:txBody>
          <a:bodyPr wrap="square" rtlCol="0">
            <a:spAutoFit/>
          </a:bodyPr>
          <a:lstStyle/>
          <a:p>
            <a:r>
              <a:rPr lang="en-US" sz="1600" b="0" i="0">
                <a:solidFill>
                  <a:srgbClr val="000000"/>
                </a:solidFill>
                <a:effectLst/>
                <a:latin typeface="Galano Grotesque" pitchFamily="2" charset="77"/>
              </a:rPr>
              <a:t>The next slide offers a few tips to help </a:t>
            </a:r>
            <a:br>
              <a:rPr lang="en-US" sz="1600" b="0" i="0">
                <a:solidFill>
                  <a:srgbClr val="000000"/>
                </a:solidFill>
                <a:effectLst/>
                <a:latin typeface="Galano Grotesque" pitchFamily="2" charset="77"/>
              </a:rPr>
            </a:br>
            <a:r>
              <a:rPr lang="en-US" sz="1600" b="0" i="0">
                <a:solidFill>
                  <a:srgbClr val="000000"/>
                </a:solidFill>
                <a:effectLst/>
                <a:latin typeface="Galano Grotesque" pitchFamily="2" charset="77"/>
              </a:rPr>
              <a:t>families to incorporate books into their </a:t>
            </a:r>
            <a:br>
              <a:rPr lang="en-US" sz="1600" b="0" i="0">
                <a:solidFill>
                  <a:srgbClr val="000000"/>
                </a:solidFill>
                <a:effectLst/>
                <a:latin typeface="Galano Grotesque" pitchFamily="2" charset="77"/>
              </a:rPr>
            </a:br>
            <a:r>
              <a:rPr lang="en-US" sz="1600" b="0" i="0">
                <a:solidFill>
                  <a:srgbClr val="000000"/>
                </a:solidFill>
                <a:effectLst/>
                <a:latin typeface="Galano Grotesque" pitchFamily="2" charset="77"/>
              </a:rPr>
              <a:t>lives on a more regular basis. </a:t>
            </a:r>
          </a:p>
          <a:p>
            <a:endParaRPr lang="en-US" sz="1600">
              <a:latin typeface="Galano Grotesque" pitchFamily="2" charset="77"/>
            </a:endParaRPr>
          </a:p>
        </p:txBody>
      </p:sp>
      <p:pic>
        <p:nvPicPr>
          <p:cNvPr id="6" name="Picture 5" descr="A group of women sitting on the floor reading a book to a baby&#10;&#10;Description automatically generated">
            <a:extLst>
              <a:ext uri="{FF2B5EF4-FFF2-40B4-BE49-F238E27FC236}">
                <a16:creationId xmlns:a16="http://schemas.microsoft.com/office/drawing/2014/main" id="{5C6A2FC3-AB92-DF6F-B82F-657E02C5621E}"/>
              </a:ext>
            </a:extLst>
          </p:cNvPr>
          <p:cNvPicPr>
            <a:picLocks noChangeAspect="1"/>
          </p:cNvPicPr>
          <p:nvPr/>
        </p:nvPicPr>
        <p:blipFill rotWithShape="1">
          <a:blip r:embed="rId4"/>
          <a:srcRect l="17788" t="242" r="25481" b="20339"/>
          <a:stretch/>
        </p:blipFill>
        <p:spPr>
          <a:xfrm>
            <a:off x="8011633" y="1690577"/>
            <a:ext cx="3628200" cy="3368229"/>
          </a:xfrm>
          <a:prstGeom prst="rect">
            <a:avLst/>
          </a:prstGeom>
        </p:spPr>
      </p:pic>
    </p:spTree>
    <p:extLst>
      <p:ext uri="{BB962C8B-B14F-4D97-AF65-F5344CB8AC3E}">
        <p14:creationId xmlns:p14="http://schemas.microsoft.com/office/powerpoint/2010/main" val="2653949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42CCC0-1BD3-D85C-79B2-93A2B4280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latin typeface="Galano Grotesque"/>
                <a:cs typeface="Arial"/>
              </a:rPr>
              <a:t>Creating an impactful gifting moment</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4730201" y="1548796"/>
            <a:ext cx="6466655" cy="3295389"/>
          </a:xfrm>
          <a:prstGeom prst="rect">
            <a:avLst/>
          </a:prstGeom>
          <a:noFill/>
        </p:spPr>
        <p:txBody>
          <a:bodyPr wrap="square">
            <a:spAutoFit/>
          </a:bodyPr>
          <a:lstStyle/>
          <a:p>
            <a:pPr algn="l" rtl="0" fontAlgn="base">
              <a:lnSpc>
                <a:spcPct val="150000"/>
              </a:lnSpc>
            </a:pPr>
            <a:r>
              <a:rPr lang="en-US" sz="1400" b="0" i="0">
                <a:solidFill>
                  <a:srgbClr val="000000"/>
                </a:solidFill>
                <a:effectLst/>
                <a:latin typeface="Galano Grotesque" pitchFamily="2" charset="77"/>
              </a:rPr>
              <a:t>Point out that books are great for out and about as well as for home!  </a:t>
            </a:r>
          </a:p>
          <a:p>
            <a:pPr algn="l" rtl="0" fontAlgn="base">
              <a:lnSpc>
                <a:spcPct val="150000"/>
              </a:lnSpc>
            </a:pPr>
            <a:endParaRPr lang="en-US" sz="1400" b="0" i="0">
              <a:solidFill>
                <a:srgbClr val="000000"/>
              </a:solidFill>
              <a:effectLst/>
              <a:latin typeface="Galano Grotesque" pitchFamily="2" charset="77"/>
            </a:endParaRPr>
          </a:p>
          <a:p>
            <a:pPr algn="l" rtl="0" fontAlgn="base">
              <a:lnSpc>
                <a:spcPct val="150000"/>
              </a:lnSpc>
            </a:pPr>
            <a:r>
              <a:rPr lang="en-US" sz="1400" b="0" i="0">
                <a:solidFill>
                  <a:srgbClr val="000000"/>
                </a:solidFill>
                <a:effectLst/>
                <a:latin typeface="Galano Grotesque" pitchFamily="2" charset="77"/>
              </a:rPr>
              <a:t>Sometimes a little role play with a staff member just focusing on a child’s interest and not reading the story cover to cover can help parents to feel a bit more confident – it doesn’t have to be word perfect. Talk about the pictures, have fun, and enjoy the interaction. </a:t>
            </a:r>
          </a:p>
          <a:p>
            <a:pPr algn="l" rtl="0" fontAlgn="base">
              <a:lnSpc>
                <a:spcPct val="150000"/>
              </a:lnSpc>
            </a:pPr>
            <a:endParaRPr lang="en-US" sz="1400" b="0" i="0">
              <a:solidFill>
                <a:srgbClr val="000000"/>
              </a:solidFill>
              <a:effectLst/>
              <a:latin typeface="Galano Grotesque" pitchFamily="2" charset="77"/>
            </a:endParaRPr>
          </a:p>
          <a:p>
            <a:pPr algn="l" rtl="0" fontAlgn="base">
              <a:lnSpc>
                <a:spcPct val="150000"/>
              </a:lnSpc>
            </a:pPr>
            <a:r>
              <a:rPr lang="en-US" sz="1400" b="0" i="0">
                <a:solidFill>
                  <a:srgbClr val="000000"/>
                </a:solidFill>
                <a:effectLst/>
                <a:latin typeface="Galano Grotesque" pitchFamily="2" charset="77"/>
              </a:rPr>
              <a:t>Share the activity cards with families to give them ideas for how to enjoy the stories at home. Perhaps demonstrate one during a session first, to help families feel a bit more confident. </a:t>
            </a:r>
          </a:p>
        </p:txBody>
      </p:sp>
      <p:pic>
        <p:nvPicPr>
          <p:cNvPr id="6" name="Picture 5" descr="A person and a child sitting at a table with a book&#10;&#10;Description automatically generated">
            <a:extLst>
              <a:ext uri="{FF2B5EF4-FFF2-40B4-BE49-F238E27FC236}">
                <a16:creationId xmlns:a16="http://schemas.microsoft.com/office/drawing/2014/main" id="{6E41EBBC-56B5-DCB4-F71C-1158E2A6591F}"/>
              </a:ext>
            </a:extLst>
          </p:cNvPr>
          <p:cNvPicPr>
            <a:picLocks noChangeAspect="1"/>
          </p:cNvPicPr>
          <p:nvPr/>
        </p:nvPicPr>
        <p:blipFill rotWithShape="1">
          <a:blip r:embed="rId4"/>
          <a:srcRect l="16488" t="641" r="12634" b="3526"/>
          <a:stretch/>
        </p:blipFill>
        <p:spPr>
          <a:xfrm>
            <a:off x="914400" y="1610832"/>
            <a:ext cx="3601119" cy="3237837"/>
          </a:xfrm>
          <a:prstGeom prst="rect">
            <a:avLst/>
          </a:prstGeom>
        </p:spPr>
      </p:pic>
    </p:spTree>
    <p:extLst>
      <p:ext uri="{BB962C8B-B14F-4D97-AF65-F5344CB8AC3E}">
        <p14:creationId xmlns:p14="http://schemas.microsoft.com/office/powerpoint/2010/main" val="762479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16396F-CBCF-E899-A5D6-1A37A852C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latin typeface="Galano Grotesque"/>
                <a:cs typeface="Arial"/>
              </a:rPr>
              <a:t>Building confidence to share stories</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5307034" y="1625958"/>
            <a:ext cx="6475448" cy="1033232"/>
          </a:xfrm>
          <a:prstGeom prst="rect">
            <a:avLst/>
          </a:prstGeom>
          <a:noFill/>
        </p:spPr>
        <p:txBody>
          <a:bodyPr wrap="square">
            <a:spAutoFit/>
          </a:bodyPr>
          <a:lstStyle/>
          <a:p>
            <a:pPr algn="l" rtl="0" fontAlgn="base">
              <a:lnSpc>
                <a:spcPct val="150000"/>
              </a:lnSpc>
            </a:pPr>
            <a:r>
              <a:rPr lang="en-US" sz="1400" b="0" i="0">
                <a:solidFill>
                  <a:srgbClr val="000000"/>
                </a:solidFill>
                <a:effectLst/>
                <a:latin typeface="Galano Grotesque" pitchFamily="2" charset="77"/>
              </a:rPr>
              <a:t>We know that not all parents and </a:t>
            </a:r>
            <a:r>
              <a:rPr lang="en-US" sz="1400" b="0" i="0" err="1">
                <a:solidFill>
                  <a:srgbClr val="000000"/>
                </a:solidFill>
                <a:effectLst/>
                <a:latin typeface="Galano Grotesque" pitchFamily="2" charset="77"/>
              </a:rPr>
              <a:t>carers</a:t>
            </a:r>
            <a:r>
              <a:rPr lang="en-US" sz="1400" b="0" i="0">
                <a:solidFill>
                  <a:srgbClr val="000000"/>
                </a:solidFill>
                <a:effectLst/>
                <a:latin typeface="Galano Grotesque" pitchFamily="2" charset="77"/>
              </a:rPr>
              <a:t> find reading with their child easy. Here are some messages you may wish to share with the families you work with to help increase their confidence:  </a:t>
            </a:r>
          </a:p>
        </p:txBody>
      </p:sp>
      <p:sp>
        <p:nvSpPr>
          <p:cNvPr id="6" name="TextBox 5">
            <a:extLst>
              <a:ext uri="{FF2B5EF4-FFF2-40B4-BE49-F238E27FC236}">
                <a16:creationId xmlns:a16="http://schemas.microsoft.com/office/drawing/2014/main" id="{8F5B1055-4F8D-81C6-94E9-F34ADCB220E4}"/>
              </a:ext>
            </a:extLst>
          </p:cNvPr>
          <p:cNvSpPr txBox="1"/>
          <p:nvPr/>
        </p:nvSpPr>
        <p:spPr>
          <a:xfrm>
            <a:off x="5307034" y="2821833"/>
            <a:ext cx="5690978" cy="2877711"/>
          </a:xfrm>
          <a:prstGeom prst="rect">
            <a:avLst/>
          </a:prstGeom>
          <a:noFill/>
        </p:spPr>
        <p:txBody>
          <a:bodyPr wrap="square" rtlCol="0">
            <a:spAutoFit/>
          </a:bodyPr>
          <a:lstStyle/>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There is no wrong way to share a story. </a:t>
            </a:r>
            <a:r>
              <a:rPr lang="en-US" sz="1400" b="0" i="0">
                <a:solidFill>
                  <a:srgbClr val="333333"/>
                </a:solidFill>
                <a:effectLst/>
                <a:latin typeface="Galano Grotesque" pitchFamily="2" charset="77"/>
              </a:rPr>
              <a:t>Having fun together is way more important than getting the words 'right'! </a:t>
            </a:r>
            <a:endParaRPr lang="en-US" sz="1400" b="0" i="0">
              <a:solidFill>
                <a:srgbClr val="000000"/>
              </a:solidFill>
              <a:effectLst/>
              <a:latin typeface="Galano Grotesque" pitchFamily="2" charset="77"/>
            </a:endParaRP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A book doesn’t need to be read from cover to cover to get the benefits.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It doesn’t matter who is sharing stories, anyone can read with children - the more the better!  </a:t>
            </a:r>
          </a:p>
          <a:p>
            <a:pPr marL="285750" indent="-285750" algn="l" rtl="0" fontAlgn="base">
              <a:lnSpc>
                <a:spcPct val="150000"/>
              </a:lnSpc>
              <a:spcAft>
                <a:spcPts val="600"/>
              </a:spcAft>
              <a:buFont typeface="Arial" panose="020B0604020202020204" pitchFamily="34" charset="0"/>
              <a:buChar char="•"/>
            </a:pPr>
            <a:r>
              <a:rPr lang="en-US" sz="1400" b="0" i="0">
                <a:solidFill>
                  <a:srgbClr val="000000"/>
                </a:solidFill>
                <a:effectLst/>
                <a:latin typeface="Galano Grotesque" pitchFamily="2" charset="77"/>
              </a:rPr>
              <a:t>It’s never too late to start sharing stories. </a:t>
            </a:r>
          </a:p>
          <a:p>
            <a:pPr algn="ctr"/>
            <a:endParaRPr lang="en-US" sz="1400">
              <a:latin typeface="Galano Grotesque" pitchFamily="2" charset="77"/>
            </a:endParaRPr>
          </a:p>
        </p:txBody>
      </p:sp>
      <p:pic>
        <p:nvPicPr>
          <p:cNvPr id="7" name="Picture 6" descr="A person reading a book to a child&#10;&#10;Description automatically generated">
            <a:extLst>
              <a:ext uri="{FF2B5EF4-FFF2-40B4-BE49-F238E27FC236}">
                <a16:creationId xmlns:a16="http://schemas.microsoft.com/office/drawing/2014/main" id="{9FBFD538-90B9-70D4-6F10-61D4FE0FC4AD}"/>
              </a:ext>
            </a:extLst>
          </p:cNvPr>
          <p:cNvPicPr>
            <a:picLocks noChangeAspect="1"/>
          </p:cNvPicPr>
          <p:nvPr/>
        </p:nvPicPr>
        <p:blipFill rotWithShape="1">
          <a:blip r:embed="rId4"/>
          <a:srcRect l="14628" t="968" r="19904" b="158"/>
          <a:stretch/>
        </p:blipFill>
        <p:spPr>
          <a:xfrm>
            <a:off x="1330842" y="1785384"/>
            <a:ext cx="3175534" cy="3192127"/>
          </a:xfrm>
          <a:prstGeom prst="rect">
            <a:avLst/>
          </a:prstGeom>
        </p:spPr>
      </p:pic>
    </p:spTree>
    <p:extLst>
      <p:ext uri="{BB962C8B-B14F-4D97-AF65-F5344CB8AC3E}">
        <p14:creationId xmlns:p14="http://schemas.microsoft.com/office/powerpoint/2010/main" val="1254705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CCCAB9-2DF4-5F6E-3264-20C2BBEDBB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latin typeface="Galano Grotesque"/>
                <a:cs typeface="Arial"/>
              </a:rPr>
              <a:t>Libraries</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901299" y="1824336"/>
            <a:ext cx="5640178" cy="2321085"/>
          </a:xfrm>
          <a:prstGeom prst="rect">
            <a:avLst/>
          </a:prstGeom>
          <a:noFill/>
        </p:spPr>
        <p:txBody>
          <a:bodyPr wrap="square" lIns="91440" tIns="45720" rIns="91440" bIns="45720" anchor="t">
            <a:spAutoFit/>
          </a:bodyPr>
          <a:lstStyle/>
          <a:p>
            <a:pPr algn="l" rtl="0" fontAlgn="base">
              <a:lnSpc>
                <a:spcPct val="150000"/>
              </a:lnSpc>
            </a:pPr>
            <a:r>
              <a:rPr lang="en-US" sz="1400" b="0" i="0">
                <a:solidFill>
                  <a:srgbClr val="000000"/>
                </a:solidFill>
                <a:effectLst/>
                <a:latin typeface="Galano Grotesque"/>
              </a:rPr>
              <a:t>As well as having lots of great books that families can enjoy together, many libraries run regular story and rhyme sessions for children to enjoy. Why not encourage families to visit their local library to continue their reading journey?  </a:t>
            </a:r>
          </a:p>
          <a:p>
            <a:pPr algn="l" rtl="0" fontAlgn="base">
              <a:lnSpc>
                <a:spcPct val="150000"/>
              </a:lnSpc>
            </a:pPr>
            <a:endParaRPr lang="en-US" sz="1400" b="0" i="0">
              <a:solidFill>
                <a:srgbClr val="000000"/>
              </a:solidFill>
              <a:effectLst/>
              <a:latin typeface="Galano Grotesque" pitchFamily="2" charset="77"/>
            </a:endParaRPr>
          </a:p>
          <a:p>
            <a:pPr fontAlgn="base">
              <a:lnSpc>
                <a:spcPct val="150000"/>
              </a:lnSpc>
            </a:pPr>
            <a:r>
              <a:rPr lang="en-US" sz="1400" b="0" i="0">
                <a:solidFill>
                  <a:srgbClr val="000000"/>
                </a:solidFill>
                <a:effectLst/>
                <a:latin typeface="Galano Grotesque"/>
              </a:rPr>
              <a:t>Your local </a:t>
            </a:r>
            <a:r>
              <a:rPr lang="en-US" sz="1400" err="1">
                <a:solidFill>
                  <a:srgbClr val="000000"/>
                </a:solidFill>
                <a:latin typeface="Galano Grotesque"/>
              </a:rPr>
              <a:t>Bookstart</a:t>
            </a:r>
            <a:r>
              <a:rPr lang="en-US" sz="1400">
                <a:solidFill>
                  <a:srgbClr val="000000"/>
                </a:solidFill>
                <a:latin typeface="Galano Grotesque"/>
              </a:rPr>
              <a:t> Coordinator</a:t>
            </a:r>
            <a:r>
              <a:rPr lang="en-US" sz="1400" b="0" i="0">
                <a:solidFill>
                  <a:srgbClr val="000000"/>
                </a:solidFill>
                <a:effectLst/>
                <a:latin typeface="Galano Grotesque"/>
              </a:rPr>
              <a:t> will be able to help signpost you to your local library.</a:t>
            </a:r>
          </a:p>
        </p:txBody>
      </p:sp>
      <p:pic>
        <p:nvPicPr>
          <p:cNvPr id="3" name="Picture 2" descr="A group of children in a library&#10;&#10;Description automatically generated">
            <a:extLst>
              <a:ext uri="{FF2B5EF4-FFF2-40B4-BE49-F238E27FC236}">
                <a16:creationId xmlns:a16="http://schemas.microsoft.com/office/drawing/2014/main" id="{F166FC8E-4247-9437-6A1B-EAB9C109AEBE}"/>
              </a:ext>
            </a:extLst>
          </p:cNvPr>
          <p:cNvPicPr>
            <a:picLocks noChangeAspect="1"/>
          </p:cNvPicPr>
          <p:nvPr/>
        </p:nvPicPr>
        <p:blipFill rotWithShape="1">
          <a:blip r:embed="rId4"/>
          <a:srcRect l="29532" t="4878" r="-204" b="305"/>
          <a:stretch/>
        </p:blipFill>
        <p:spPr>
          <a:xfrm>
            <a:off x="7426841" y="1557267"/>
            <a:ext cx="4061853" cy="3637378"/>
          </a:xfrm>
          <a:prstGeom prst="rect">
            <a:avLst/>
          </a:prstGeom>
        </p:spPr>
      </p:pic>
    </p:spTree>
    <p:extLst>
      <p:ext uri="{BB962C8B-B14F-4D97-AF65-F5344CB8AC3E}">
        <p14:creationId xmlns:p14="http://schemas.microsoft.com/office/powerpoint/2010/main" val="365185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51D574-6CD5-A1B6-ACD2-9AD7A3E8E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98B68456-9720-3AE9-9688-3CD0F94A0DFE}"/>
              </a:ext>
            </a:extLst>
          </p:cNvPr>
          <p:cNvSpPr>
            <a:spLocks noGrp="1"/>
          </p:cNvSpPr>
          <p:nvPr>
            <p:ph type="title"/>
          </p:nvPr>
        </p:nvSpPr>
        <p:spPr>
          <a:xfrm>
            <a:off x="335400" y="402964"/>
            <a:ext cx="11553662" cy="747495"/>
          </a:xfrm>
        </p:spPr>
        <p:txBody>
          <a:bodyPr/>
          <a:lstStyle/>
          <a:p>
            <a:r>
              <a:rPr lang="en-US">
                <a:latin typeface="Galano Grotesque"/>
                <a:cs typeface="Arial"/>
              </a:rPr>
              <a:t>Useful links and further information</a:t>
            </a:r>
            <a:endParaRPr lang="en-US"/>
          </a:p>
        </p:txBody>
      </p:sp>
      <p:sp>
        <p:nvSpPr>
          <p:cNvPr id="3" name="Content Placeholder 2">
            <a:extLst>
              <a:ext uri="{FF2B5EF4-FFF2-40B4-BE49-F238E27FC236}">
                <a16:creationId xmlns:a16="http://schemas.microsoft.com/office/drawing/2014/main" id="{686FFC3A-87F1-766F-844F-0E6EB806F160}"/>
              </a:ext>
            </a:extLst>
          </p:cNvPr>
          <p:cNvSpPr>
            <a:spLocks noGrp="1"/>
          </p:cNvSpPr>
          <p:nvPr>
            <p:ph idx="1"/>
          </p:nvPr>
        </p:nvSpPr>
        <p:spPr>
          <a:xfrm>
            <a:off x="2833352" y="1485037"/>
            <a:ext cx="6223662" cy="2278541"/>
          </a:xfrm>
        </p:spPr>
        <p:txBody>
          <a:bodyPr vert="horz" lIns="91440" tIns="45720" rIns="91440" bIns="45720" rtlCol="0" anchor="t">
            <a:normAutofit/>
          </a:bodyPr>
          <a:lstStyle/>
          <a:p>
            <a:pPr fontAlgn="base"/>
            <a:r>
              <a:rPr lang="en-GB" sz="1400" b="1">
                <a:solidFill>
                  <a:schemeClr val="accent1"/>
                </a:solidFill>
                <a:latin typeface="Galano Grotesque"/>
                <a:cs typeface="Arial"/>
                <a:hlinkClick r:id="rId3">
                  <a:extLst>
                    <a:ext uri="{A12FA001-AC4F-418D-AE19-62706E023703}">
                      <ahyp:hlinkClr xmlns:ahyp="http://schemas.microsoft.com/office/drawing/2018/hyperlinkcolor" val="tx"/>
                    </a:ext>
                  </a:extLst>
                </a:hlinkClick>
              </a:rPr>
              <a:t>BookTrust Cymru's Bookstart Family Hub</a:t>
            </a:r>
            <a:endParaRPr lang="en-GB" sz="1400" b="1" i="0">
              <a:solidFill>
                <a:schemeClr val="accent1"/>
              </a:solidFill>
              <a:effectLst/>
            </a:endParaRPr>
          </a:p>
          <a:p>
            <a:pPr marL="0" indent="0" algn="l" rtl="0" fontAlgn="base">
              <a:buNone/>
            </a:pPr>
            <a:endParaRPr lang="en-GB" sz="1400" b="0" i="0">
              <a:solidFill>
                <a:srgbClr val="000000"/>
              </a:solidFill>
              <a:effectLst/>
            </a:endParaRPr>
          </a:p>
          <a:p>
            <a:pPr algn="l" rtl="0" fontAlgn="base"/>
            <a:r>
              <a:rPr lang="en-GB" sz="1400" b="1" i="0">
                <a:solidFill>
                  <a:schemeClr val="accent1"/>
                </a:solidFill>
                <a:effectLst/>
                <a:hlinkClick r:id="rId4">
                  <a:extLst>
                    <a:ext uri="{A12FA001-AC4F-418D-AE19-62706E023703}">
                      <ahyp:hlinkClr xmlns:ahyp="http://schemas.microsoft.com/office/drawing/2018/hyperlinkcolor" val="tx"/>
                    </a:ext>
                  </a:extLst>
                </a:hlinkClick>
              </a:rPr>
              <a:t>Author permissions</a:t>
            </a:r>
            <a:r>
              <a:rPr lang="en-GB" sz="1400" b="0" i="0">
                <a:solidFill>
                  <a:schemeClr val="accent1"/>
                </a:solidFill>
                <a:effectLst/>
              </a:rPr>
              <a:t> </a:t>
            </a:r>
          </a:p>
          <a:p>
            <a:pPr marL="0" indent="0" algn="l" rtl="0" fontAlgn="base">
              <a:buNone/>
            </a:pPr>
            <a:endParaRPr lang="en-GB" sz="1400" b="0" i="0">
              <a:solidFill>
                <a:schemeClr val="accent1"/>
              </a:solidFill>
              <a:effectLst/>
            </a:endParaRPr>
          </a:p>
          <a:p>
            <a:pPr fontAlgn="base"/>
            <a:r>
              <a:rPr lang="en-GB" sz="1400" b="1">
                <a:solidFill>
                  <a:schemeClr val="accent1"/>
                </a:solidFill>
                <a:latin typeface="Galano Grotesque"/>
                <a:cs typeface="Arial"/>
                <a:hlinkClick r:id="rId5">
                  <a:extLst>
                    <a:ext uri="{A12FA001-AC4F-418D-AE19-62706E023703}">
                      <ahyp:hlinkClr xmlns:ahyp="http://schemas.microsoft.com/office/drawing/2018/hyperlinkcolor" val="tx"/>
                    </a:ext>
                  </a:extLst>
                </a:hlinkClick>
              </a:rPr>
              <a:t>BookTrust Cymru's Bookstart</a:t>
            </a:r>
            <a:r>
              <a:rPr lang="en-GB" sz="1400" b="1" i="0">
                <a:solidFill>
                  <a:schemeClr val="accent1"/>
                </a:solidFill>
                <a:effectLst/>
                <a:latin typeface="Galano Grotesque"/>
                <a:cs typeface="Arial"/>
                <a:hlinkClick r:id="rId5">
                  <a:extLst>
                    <a:ext uri="{A12FA001-AC4F-418D-AE19-62706E023703}">
                      <ahyp:hlinkClr xmlns:ahyp="http://schemas.microsoft.com/office/drawing/2018/hyperlinkcolor" val="tx"/>
                    </a:ext>
                  </a:extLst>
                </a:hlinkClick>
              </a:rPr>
              <a:t> Storyteller Hub for partners</a:t>
            </a:r>
            <a:endParaRPr lang="en-GB" sz="1400" b="0" i="0">
              <a:solidFill>
                <a:schemeClr val="accent1"/>
              </a:solidFill>
              <a:effectLst/>
              <a:latin typeface="Galano Grotesque"/>
              <a:cs typeface="Arial"/>
            </a:endParaRPr>
          </a:p>
        </p:txBody>
      </p:sp>
      <p:sp>
        <p:nvSpPr>
          <p:cNvPr id="6" name="TextBox 5">
            <a:extLst>
              <a:ext uri="{FF2B5EF4-FFF2-40B4-BE49-F238E27FC236}">
                <a16:creationId xmlns:a16="http://schemas.microsoft.com/office/drawing/2014/main" id="{3649E5F2-D222-0B8E-CEE8-024FFF0F77B7}"/>
              </a:ext>
            </a:extLst>
          </p:cNvPr>
          <p:cNvSpPr txBox="1"/>
          <p:nvPr/>
        </p:nvSpPr>
        <p:spPr>
          <a:xfrm>
            <a:off x="2833352" y="3940935"/>
            <a:ext cx="7122017" cy="1923604"/>
          </a:xfrm>
          <a:prstGeom prst="rect">
            <a:avLst/>
          </a:prstGeom>
          <a:noFill/>
        </p:spPr>
        <p:txBody>
          <a:bodyPr wrap="square" lIns="91440" tIns="45720" rIns="91440" bIns="45720" rtlCol="0" anchor="t">
            <a:spAutoFit/>
          </a:bodyPr>
          <a:lstStyle/>
          <a:p>
            <a:pPr algn="l" rtl="0" fontAlgn="base">
              <a:lnSpc>
                <a:spcPct val="150000"/>
              </a:lnSpc>
            </a:pPr>
            <a:r>
              <a:rPr lang="en-GB" sz="1400" b="1" i="0">
                <a:solidFill>
                  <a:srgbClr val="4B5055"/>
                </a:solidFill>
                <a:effectLst/>
                <a:latin typeface="Galano Grotesque"/>
              </a:rPr>
              <a:t>Sign up to </a:t>
            </a:r>
            <a:r>
              <a:rPr lang="en-GB" sz="1400" b="1" i="0" err="1">
                <a:solidFill>
                  <a:srgbClr val="4B5055"/>
                </a:solidFill>
                <a:effectLst/>
                <a:latin typeface="Galano Grotesque"/>
              </a:rPr>
              <a:t>BookTrust’s</a:t>
            </a:r>
            <a:r>
              <a:rPr lang="en-GB" sz="1400" b="1" i="0">
                <a:solidFill>
                  <a:srgbClr val="4B5055"/>
                </a:solidFill>
                <a:effectLst/>
                <a:latin typeface="Galano Grotesque"/>
              </a:rPr>
              <a:t> Early Years Newsletter for regular updates:</a:t>
            </a:r>
            <a:r>
              <a:rPr lang="en-GB" sz="1400" b="1" i="0">
                <a:solidFill>
                  <a:schemeClr val="accent1"/>
                </a:solidFill>
                <a:effectLst/>
                <a:latin typeface="Galano Grotesque"/>
              </a:rPr>
              <a:t> </a:t>
            </a:r>
            <a:r>
              <a:rPr lang="en-GB" sz="1400" b="1">
                <a:solidFill>
                  <a:schemeClr val="accent1"/>
                </a:solidFill>
                <a:latin typeface="Galano Grotesque"/>
                <a:hlinkClick r:id="rId6">
                  <a:extLst>
                    <a:ext uri="{A12FA001-AC4F-418D-AE19-62706E023703}">
                      <ahyp:hlinkClr xmlns:ahyp="http://schemas.microsoft.com/office/drawing/2018/hyperlinkcolor" val="tx"/>
                    </a:ext>
                  </a:extLst>
                </a:hlinkClick>
              </a:rPr>
              <a:t>Newsletter sign up · BookTrust Portal</a:t>
            </a:r>
            <a:endParaRPr lang="en-GB" sz="1400" b="1">
              <a:solidFill>
                <a:schemeClr val="accent1"/>
              </a:solidFill>
              <a:latin typeface="Galano Grotesque"/>
            </a:endParaRPr>
          </a:p>
          <a:p>
            <a:pPr algn="l" rtl="0" fontAlgn="base">
              <a:lnSpc>
                <a:spcPct val="150000"/>
              </a:lnSpc>
            </a:pPr>
            <a:endParaRPr lang="en-GB" sz="1400" b="1" i="0">
              <a:solidFill>
                <a:srgbClr val="4B5055"/>
              </a:solidFill>
              <a:effectLst/>
              <a:latin typeface="Galano Grotesque"/>
            </a:endParaRPr>
          </a:p>
          <a:p>
            <a:pPr fontAlgn="base">
              <a:lnSpc>
                <a:spcPct val="150000"/>
              </a:lnSpc>
            </a:pPr>
            <a:r>
              <a:rPr lang="en-GB" sz="1400" b="0" i="0">
                <a:solidFill>
                  <a:srgbClr val="000000"/>
                </a:solidFill>
                <a:effectLst/>
                <a:latin typeface="Galano Grotesque"/>
              </a:rPr>
              <a:t>Contact your local </a:t>
            </a:r>
            <a:r>
              <a:rPr lang="en-GB" sz="1400" b="0" i="0" err="1">
                <a:solidFill>
                  <a:srgbClr val="000000"/>
                </a:solidFill>
                <a:effectLst/>
                <a:latin typeface="Galano Grotesque"/>
              </a:rPr>
              <a:t>Bookstart</a:t>
            </a:r>
            <a:r>
              <a:rPr lang="en-GB" sz="1400" b="0" i="0">
                <a:solidFill>
                  <a:srgbClr val="000000"/>
                </a:solidFill>
                <a:effectLst/>
                <a:latin typeface="Galano Grotesque"/>
              </a:rPr>
              <a:t> Coordinator for more information about </a:t>
            </a:r>
            <a:r>
              <a:rPr lang="en-GB" sz="1400" b="0" i="0" err="1">
                <a:solidFill>
                  <a:srgbClr val="000000"/>
                </a:solidFill>
                <a:effectLst/>
                <a:latin typeface="Galano Grotesque"/>
              </a:rPr>
              <a:t>BookTrust</a:t>
            </a:r>
            <a:r>
              <a:rPr lang="en-GB" sz="1400">
                <a:solidFill>
                  <a:srgbClr val="000000"/>
                </a:solidFill>
                <a:latin typeface="Galano Grotesque"/>
              </a:rPr>
              <a:t> Cymru in</a:t>
            </a:r>
            <a:r>
              <a:rPr lang="en-GB" sz="1400" b="0" i="0">
                <a:solidFill>
                  <a:srgbClr val="000000"/>
                </a:solidFill>
                <a:effectLst/>
                <a:latin typeface="Galano Grotesque"/>
              </a:rPr>
              <a:t> your area. </a:t>
            </a:r>
          </a:p>
          <a:p>
            <a:pPr algn="ctr"/>
            <a:endParaRPr lang="en-US" sz="1400">
              <a:latin typeface="Galano Grotesque" pitchFamily="2" charset="77"/>
            </a:endParaRPr>
          </a:p>
        </p:txBody>
      </p:sp>
    </p:spTree>
    <p:extLst>
      <p:ext uri="{BB962C8B-B14F-4D97-AF65-F5344CB8AC3E}">
        <p14:creationId xmlns:p14="http://schemas.microsoft.com/office/powerpoint/2010/main" val="3395603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1EA5A0">
            <a:alpha val="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8B0102-4610-C688-D150-1B7FFE615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9643557C-7DEE-FCB8-077C-D072E846BB33}"/>
              </a:ext>
            </a:extLst>
          </p:cNvPr>
          <p:cNvSpPr>
            <a:spLocks noGrp="1"/>
          </p:cNvSpPr>
          <p:nvPr>
            <p:ph type="ctrTitle"/>
          </p:nvPr>
        </p:nvSpPr>
        <p:spPr>
          <a:xfrm>
            <a:off x="901520" y="2408349"/>
            <a:ext cx="7179973" cy="5125792"/>
          </a:xfrm>
          <a:noFill/>
        </p:spPr>
        <p:txBody>
          <a:bodyPr/>
          <a:lstStyle/>
          <a:p>
            <a:pPr>
              <a:lnSpc>
                <a:spcPct val="100000"/>
              </a:lnSpc>
            </a:pPr>
            <a:r>
              <a:rPr lang="en-US" sz="6000">
                <a:latin typeface="Galano Grotesque"/>
                <a:cs typeface="Arial"/>
              </a:rPr>
              <a:t>Thank you</a:t>
            </a:r>
            <a:br>
              <a:rPr lang="en-US">
                <a:latin typeface="Galano Grotesque"/>
                <a:cs typeface="Arial"/>
              </a:rPr>
            </a:br>
            <a:r>
              <a:rPr lang="en-US">
                <a:latin typeface="Galano Grotesque"/>
                <a:cs typeface="Arial"/>
              </a:rPr>
              <a:t>for helping to get</a:t>
            </a:r>
            <a:br>
              <a:rPr lang="en-US">
                <a:latin typeface="Galano Grotesque"/>
                <a:cs typeface="Arial"/>
              </a:rPr>
            </a:br>
            <a:r>
              <a:rPr lang="en-US">
                <a:latin typeface="Galano Grotesque"/>
                <a:cs typeface="Arial"/>
              </a:rPr>
              <a:t>children reading</a:t>
            </a:r>
            <a:endParaRPr lang="en-US"/>
          </a:p>
        </p:txBody>
      </p:sp>
    </p:spTree>
    <p:extLst>
      <p:ext uri="{BB962C8B-B14F-4D97-AF65-F5344CB8AC3E}">
        <p14:creationId xmlns:p14="http://schemas.microsoft.com/office/powerpoint/2010/main" val="156484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C3CB58-28B8-8E74-81E8-D18F40AF5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98B68456-9720-3AE9-9688-3CD0F94A0DFE}"/>
              </a:ext>
            </a:extLst>
          </p:cNvPr>
          <p:cNvSpPr>
            <a:spLocks noGrp="1"/>
          </p:cNvSpPr>
          <p:nvPr>
            <p:ph type="title"/>
          </p:nvPr>
        </p:nvSpPr>
        <p:spPr>
          <a:xfrm>
            <a:off x="335400" y="402964"/>
            <a:ext cx="11553662" cy="747495"/>
          </a:xfrm>
        </p:spPr>
        <p:txBody>
          <a:bodyPr/>
          <a:lstStyle/>
          <a:p>
            <a:r>
              <a:rPr lang="en-US">
                <a:latin typeface="Galano Grotesque"/>
                <a:cs typeface="Arial"/>
              </a:rPr>
              <a:t>About </a:t>
            </a:r>
            <a:r>
              <a:rPr lang="en-US" err="1">
                <a:latin typeface="Galano Grotesque"/>
                <a:cs typeface="Arial"/>
              </a:rPr>
              <a:t>BookTrust</a:t>
            </a:r>
            <a:r>
              <a:rPr lang="en-US">
                <a:latin typeface="Galano Grotesque"/>
                <a:cs typeface="Arial"/>
              </a:rPr>
              <a:t> Cymru</a:t>
            </a:r>
            <a:endParaRPr lang="en-US"/>
          </a:p>
        </p:txBody>
      </p:sp>
      <p:sp>
        <p:nvSpPr>
          <p:cNvPr id="3" name="Content Placeholder 2">
            <a:extLst>
              <a:ext uri="{FF2B5EF4-FFF2-40B4-BE49-F238E27FC236}">
                <a16:creationId xmlns:a16="http://schemas.microsoft.com/office/drawing/2014/main" id="{686FFC3A-87F1-766F-844F-0E6EB806F160}"/>
              </a:ext>
            </a:extLst>
          </p:cNvPr>
          <p:cNvSpPr>
            <a:spLocks noGrp="1"/>
          </p:cNvSpPr>
          <p:nvPr>
            <p:ph idx="1"/>
          </p:nvPr>
        </p:nvSpPr>
        <p:spPr>
          <a:xfrm>
            <a:off x="975947" y="1601970"/>
            <a:ext cx="8572500" cy="1109511"/>
          </a:xfrm>
        </p:spPr>
        <p:txBody>
          <a:bodyPr vert="horz" lIns="91440" tIns="45720" rIns="91440" bIns="45720" rtlCol="0" anchor="t">
            <a:normAutofit/>
          </a:bodyPr>
          <a:lstStyle/>
          <a:p>
            <a:pPr marL="0" indent="0">
              <a:lnSpc>
                <a:spcPct val="120000"/>
              </a:lnSpc>
              <a:spcBef>
                <a:spcPts val="0"/>
              </a:spcBef>
              <a:buNone/>
            </a:pPr>
            <a:r>
              <a:rPr lang="en-US" sz="1400" b="0" i="0" err="1">
                <a:solidFill>
                  <a:srgbClr val="000000"/>
                </a:solidFill>
                <a:effectLst/>
                <a:latin typeface="Galano Grotesque"/>
                <a:cs typeface="Arial"/>
              </a:rPr>
              <a:t>BookTrust</a:t>
            </a:r>
            <a:r>
              <a:rPr lang="en-US" sz="1400">
                <a:solidFill>
                  <a:srgbClr val="000000"/>
                </a:solidFill>
                <a:latin typeface="Galano Grotesque"/>
                <a:cs typeface="Arial"/>
              </a:rPr>
              <a:t> Cymru works to inspire a love of</a:t>
            </a:r>
            <a:r>
              <a:rPr lang="en-US" sz="1400" b="0" i="0">
                <a:solidFill>
                  <a:srgbClr val="000000"/>
                </a:solidFill>
                <a:effectLst/>
                <a:latin typeface="Galano Grotesque"/>
                <a:cs typeface="Arial"/>
              </a:rPr>
              <a:t> reading </a:t>
            </a:r>
            <a:r>
              <a:rPr lang="en-US" sz="1400">
                <a:solidFill>
                  <a:srgbClr val="000000"/>
                </a:solidFill>
                <a:latin typeface="Galano Grotesque"/>
                <a:cs typeface="Arial"/>
              </a:rPr>
              <a:t>in children because reading can transform lives. Each year we reach thousands of children and families with our books, resources and support to get them started on their reading journeys. </a:t>
            </a:r>
            <a:endParaRPr lang="en-US"/>
          </a:p>
        </p:txBody>
      </p:sp>
      <p:sp>
        <p:nvSpPr>
          <p:cNvPr id="10" name="Content Placeholder 2">
            <a:extLst>
              <a:ext uri="{FF2B5EF4-FFF2-40B4-BE49-F238E27FC236}">
                <a16:creationId xmlns:a16="http://schemas.microsoft.com/office/drawing/2014/main" id="{B0B4EA37-589C-0E13-211B-69D3CB1B6182}"/>
              </a:ext>
            </a:extLst>
          </p:cNvPr>
          <p:cNvSpPr txBox="1">
            <a:spLocks/>
          </p:cNvSpPr>
          <p:nvPr/>
        </p:nvSpPr>
        <p:spPr>
          <a:xfrm>
            <a:off x="2016989" y="2920100"/>
            <a:ext cx="8080048" cy="228662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chemeClr val="tx1"/>
                </a:solidFill>
                <a:latin typeface="Galano Grotesque" pitchFamily="2" charset="77"/>
                <a:ea typeface="+mn-ea"/>
                <a:cs typeface="Arial" panose="020B0604020202020204" pitchFamily="34" charset="0"/>
              </a:defRPr>
            </a:lvl1pPr>
            <a:lvl2pPr marL="685800" indent="-228600" algn="l" defTabSz="914400" rtl="0" eaLnBrk="1" latinLnBrk="0" hangingPunct="1">
              <a:lnSpc>
                <a:spcPct val="100000"/>
              </a:lnSpc>
              <a:spcBef>
                <a:spcPts val="500"/>
              </a:spcBef>
              <a:buFont typeface="Wingdings" pitchFamily="2" charset="2"/>
              <a:buChar char="§"/>
              <a:defRPr sz="1800" b="0" i="0" kern="1200">
                <a:solidFill>
                  <a:schemeClr val="tx1"/>
                </a:solidFill>
                <a:latin typeface="Galano Grotesque" pitchFamily="2" charset="77"/>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b="0" i="0" kern="1200">
                <a:solidFill>
                  <a:schemeClr val="tx1"/>
                </a:solidFill>
                <a:latin typeface="Galano Grotesque" pitchFamily="2" charset="77"/>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solidFill>
                  <a:srgbClr val="000000"/>
                </a:solidFill>
                <a:latin typeface="Galano Grotesque"/>
                <a:cs typeface="Arial"/>
              </a:rPr>
              <a:t>Alongside their knowledgeable and experienced staff, </a:t>
            </a:r>
            <a:r>
              <a:rPr lang="en-US" sz="1400" err="1">
                <a:solidFill>
                  <a:srgbClr val="000000"/>
                </a:solidFill>
                <a:latin typeface="Galano Grotesque"/>
                <a:cs typeface="Arial"/>
              </a:rPr>
              <a:t>BookTrust</a:t>
            </a:r>
            <a:r>
              <a:rPr lang="en-US" sz="1400">
                <a:solidFill>
                  <a:srgbClr val="000000"/>
                </a:solidFill>
                <a:latin typeface="Galano Grotesque"/>
                <a:cs typeface="Arial"/>
              </a:rPr>
              <a:t> Cymru brings together: </a:t>
            </a:r>
            <a:endParaRPr lang="en-US" sz="1400">
              <a:solidFill>
                <a:srgbClr val="000000"/>
              </a:solidFill>
              <a:latin typeface="Galano Grotesque"/>
            </a:endParaRPr>
          </a:p>
          <a:p>
            <a:pPr marL="457200" indent="-457200"/>
            <a:r>
              <a:rPr lang="en-US" sz="1400">
                <a:solidFill>
                  <a:srgbClr val="000000"/>
                </a:solidFill>
                <a:cs typeface="Arial"/>
              </a:rPr>
              <a:t>A network of skilled delivery partners including local authorities, health visitors, schools, libraries, social workers and early years practitioners </a:t>
            </a:r>
          </a:p>
          <a:p>
            <a:pPr marL="457200" indent="-457200"/>
            <a:r>
              <a:rPr lang="en-US" sz="1400">
                <a:solidFill>
                  <a:srgbClr val="000000"/>
                </a:solidFill>
                <a:cs typeface="Arial"/>
              </a:rPr>
              <a:t>A diverse community of children’s authors, illustrators and publishers </a:t>
            </a:r>
          </a:p>
          <a:p>
            <a:pPr marL="457200" indent="-457200"/>
            <a:r>
              <a:rPr lang="en-US" sz="1400">
                <a:solidFill>
                  <a:srgbClr val="000000"/>
                </a:solidFill>
                <a:cs typeface="Arial"/>
              </a:rPr>
              <a:t>National agencies in England, Wales and Northern Ireland and book gifting </a:t>
            </a:r>
            <a:r>
              <a:rPr lang="en-US" sz="1400" err="1">
                <a:solidFill>
                  <a:srgbClr val="000000"/>
                </a:solidFill>
                <a:cs typeface="Arial"/>
              </a:rPr>
              <a:t>organisations</a:t>
            </a:r>
            <a:r>
              <a:rPr lang="en-US" sz="1400">
                <a:solidFill>
                  <a:srgbClr val="000000"/>
                </a:solidFill>
                <a:cs typeface="Arial"/>
              </a:rPr>
              <a:t> around the world </a:t>
            </a:r>
          </a:p>
          <a:p>
            <a:pPr marL="457200" indent="-457200"/>
            <a:r>
              <a:rPr lang="en-US" sz="1400">
                <a:solidFill>
                  <a:srgbClr val="000000"/>
                </a:solidFill>
                <a:cs typeface="Arial"/>
              </a:rPr>
              <a:t>Committed and supportive funders, donors and friends</a:t>
            </a:r>
          </a:p>
          <a:p>
            <a:pPr marL="0" indent="0">
              <a:lnSpc>
                <a:spcPct val="120000"/>
              </a:lnSpc>
              <a:spcBef>
                <a:spcPts val="0"/>
              </a:spcBef>
              <a:buFont typeface="Arial" panose="020B0604020202020204" pitchFamily="34" charset="0"/>
              <a:buNone/>
            </a:pPr>
            <a:endParaRPr lang="en-US" sz="1400">
              <a:solidFill>
                <a:srgbClr val="000000"/>
              </a:solidFill>
              <a:latin typeface="+mj-lt"/>
            </a:endParaRPr>
          </a:p>
          <a:p>
            <a:pPr marL="0" indent="0">
              <a:buFont typeface="Arial" panose="020B0604020202020204" pitchFamily="34" charset="0"/>
              <a:buNone/>
            </a:pPr>
            <a:endParaRPr lang="en-US" sz="1400">
              <a:latin typeface="+mj-lt"/>
              <a:cs typeface="Arial"/>
            </a:endParaRPr>
          </a:p>
        </p:txBody>
      </p:sp>
    </p:spTree>
    <p:extLst>
      <p:ext uri="{BB962C8B-B14F-4D97-AF65-F5344CB8AC3E}">
        <p14:creationId xmlns:p14="http://schemas.microsoft.com/office/powerpoint/2010/main" val="345804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3C81E0-6C90-ED59-813C-124461E5A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98B68456-9720-3AE9-9688-3CD0F94A0DFE}"/>
              </a:ext>
            </a:extLst>
          </p:cNvPr>
          <p:cNvSpPr>
            <a:spLocks noGrp="1"/>
          </p:cNvSpPr>
          <p:nvPr>
            <p:ph type="title"/>
          </p:nvPr>
        </p:nvSpPr>
        <p:spPr/>
        <p:txBody>
          <a:bodyPr/>
          <a:lstStyle/>
          <a:p>
            <a:r>
              <a:rPr lang="en-US">
                <a:latin typeface="Galano Grotesque"/>
                <a:cs typeface="Arial"/>
              </a:rPr>
              <a:t>About </a:t>
            </a:r>
            <a:r>
              <a:rPr lang="en-US" err="1">
                <a:latin typeface="Galano Grotesque"/>
                <a:cs typeface="Arial"/>
              </a:rPr>
              <a:t>BookTrust</a:t>
            </a:r>
            <a:r>
              <a:rPr lang="en-US">
                <a:latin typeface="Galano Grotesque"/>
                <a:cs typeface="Arial"/>
              </a:rPr>
              <a:t> Cymru</a:t>
            </a:r>
            <a:endParaRPr lang="en-US"/>
          </a:p>
        </p:txBody>
      </p:sp>
      <p:sp>
        <p:nvSpPr>
          <p:cNvPr id="3" name="Content Placeholder 2">
            <a:extLst>
              <a:ext uri="{FF2B5EF4-FFF2-40B4-BE49-F238E27FC236}">
                <a16:creationId xmlns:a16="http://schemas.microsoft.com/office/drawing/2014/main" id="{686FFC3A-87F1-766F-844F-0E6EB806F160}"/>
              </a:ext>
            </a:extLst>
          </p:cNvPr>
          <p:cNvSpPr>
            <a:spLocks noGrp="1"/>
          </p:cNvSpPr>
          <p:nvPr>
            <p:ph idx="1"/>
          </p:nvPr>
        </p:nvSpPr>
        <p:spPr>
          <a:xfrm>
            <a:off x="975946" y="1825625"/>
            <a:ext cx="8260651" cy="3951061"/>
          </a:xfrm>
        </p:spPr>
        <p:txBody>
          <a:bodyPr vert="horz" lIns="91440" tIns="45720" rIns="91440" bIns="45720" rtlCol="0" anchor="t">
            <a:noAutofit/>
          </a:bodyPr>
          <a:lstStyle/>
          <a:p>
            <a:pPr marL="0" indent="0">
              <a:buNone/>
            </a:pPr>
            <a:r>
              <a:rPr lang="en-US" sz="1400" err="1">
                <a:solidFill>
                  <a:srgbClr val="000000"/>
                </a:solidFill>
                <a:latin typeface="Galano Grotesque"/>
                <a:cs typeface="Arial"/>
              </a:rPr>
              <a:t>BookTrust</a:t>
            </a:r>
            <a:r>
              <a:rPr lang="en-US" sz="1400">
                <a:solidFill>
                  <a:srgbClr val="000000"/>
                </a:solidFill>
                <a:latin typeface="Galano Grotesque"/>
                <a:cs typeface="Arial"/>
              </a:rPr>
              <a:t> Cymru delivers engaging and impactful reading support to children and families. </a:t>
            </a:r>
            <a:endParaRPr lang="en-US"/>
          </a:p>
          <a:p>
            <a:pPr marL="0" indent="0">
              <a:buNone/>
            </a:pPr>
            <a:endParaRPr lang="en-US" sz="1400">
              <a:solidFill>
                <a:srgbClr val="000000"/>
              </a:solidFill>
              <a:cs typeface="Arial"/>
            </a:endParaRPr>
          </a:p>
          <a:p>
            <a:pPr marL="0" indent="0">
              <a:buNone/>
            </a:pPr>
            <a:r>
              <a:rPr lang="en-US" sz="1400">
                <a:solidFill>
                  <a:srgbClr val="000000"/>
                </a:solidFill>
                <a:latin typeface="Galano Grotesque"/>
                <a:cs typeface="Arial"/>
              </a:rPr>
              <a:t>Our aim is to bring the benefits of reading to children in the greatest need, with children </a:t>
            </a:r>
            <a:r>
              <a:rPr lang="en-US" sz="1400" b="0" i="0">
                <a:solidFill>
                  <a:srgbClr val="000000"/>
                </a:solidFill>
                <a:effectLst/>
                <a:latin typeface="Galano Grotesque"/>
                <a:cs typeface="Arial"/>
              </a:rPr>
              <a:t>and </a:t>
            </a:r>
            <a:r>
              <a:rPr lang="en-US" sz="1400">
                <a:solidFill>
                  <a:srgbClr val="000000"/>
                </a:solidFill>
                <a:latin typeface="Galano Grotesque"/>
                <a:cs typeface="Arial"/>
              </a:rPr>
              <a:t>families at the heart of innovation, design and development of our </a:t>
            </a:r>
            <a:r>
              <a:rPr lang="en-US" sz="1400" err="1">
                <a:solidFill>
                  <a:srgbClr val="000000"/>
                </a:solidFill>
                <a:latin typeface="Galano Grotesque"/>
                <a:cs typeface="Arial"/>
              </a:rPr>
              <a:t>programmes</a:t>
            </a:r>
            <a:r>
              <a:rPr lang="en-US" sz="1400">
                <a:solidFill>
                  <a:srgbClr val="000000"/>
                </a:solidFill>
                <a:latin typeface="Galano Grotesque"/>
                <a:cs typeface="Arial"/>
              </a:rPr>
              <a:t>.    </a:t>
            </a:r>
            <a:endParaRPr lang="en-GB"/>
          </a:p>
          <a:p>
            <a:pPr marL="0" indent="0">
              <a:lnSpc>
                <a:spcPct val="120000"/>
              </a:lnSpc>
              <a:spcBef>
                <a:spcPts val="0"/>
              </a:spcBef>
              <a:buNone/>
            </a:pPr>
            <a:endParaRPr lang="en-US" sz="1400"/>
          </a:p>
          <a:p>
            <a:pPr marL="0" indent="0" algn="l">
              <a:lnSpc>
                <a:spcPct val="120000"/>
              </a:lnSpc>
              <a:spcBef>
                <a:spcPts val="0"/>
              </a:spcBef>
              <a:buNone/>
            </a:pPr>
            <a:endParaRPr lang="en-US" sz="1400" b="0" i="0">
              <a:solidFill>
                <a:srgbClr val="000000"/>
              </a:solidFill>
              <a:effectLst/>
            </a:endParaRPr>
          </a:p>
          <a:p>
            <a:pPr marL="0" indent="0">
              <a:buNone/>
            </a:pPr>
            <a:endParaRPr lang="en-US" sz="1400">
              <a:cs typeface="Arial"/>
            </a:endParaRPr>
          </a:p>
        </p:txBody>
      </p:sp>
    </p:spTree>
    <p:extLst>
      <p:ext uri="{BB962C8B-B14F-4D97-AF65-F5344CB8AC3E}">
        <p14:creationId xmlns:p14="http://schemas.microsoft.com/office/powerpoint/2010/main" val="210638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48C852-8EE6-E8E2-16A2-A2268FE4B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E703B1B8-8FC7-247D-B4AC-357A36D7EDF9}"/>
              </a:ext>
            </a:extLst>
          </p:cNvPr>
          <p:cNvSpPr>
            <a:spLocks noGrp="1"/>
          </p:cNvSpPr>
          <p:nvPr>
            <p:ph type="title"/>
          </p:nvPr>
        </p:nvSpPr>
        <p:spPr>
          <a:xfrm>
            <a:off x="314507" y="407475"/>
            <a:ext cx="11553662" cy="1325563"/>
          </a:xfrm>
        </p:spPr>
        <p:txBody>
          <a:bodyPr/>
          <a:lstStyle/>
          <a:p>
            <a:r>
              <a:rPr lang="en-GB"/>
              <a:t>The benefits of reading</a:t>
            </a:r>
          </a:p>
        </p:txBody>
      </p:sp>
      <p:sp>
        <p:nvSpPr>
          <p:cNvPr id="4" name="TextBox 3">
            <a:extLst>
              <a:ext uri="{FF2B5EF4-FFF2-40B4-BE49-F238E27FC236}">
                <a16:creationId xmlns:a16="http://schemas.microsoft.com/office/drawing/2014/main" id="{65C189F9-A53A-07AB-26F8-5FE4C2F56F9E}"/>
              </a:ext>
            </a:extLst>
          </p:cNvPr>
          <p:cNvSpPr txBox="1"/>
          <p:nvPr/>
        </p:nvSpPr>
        <p:spPr>
          <a:xfrm>
            <a:off x="949569" y="1515073"/>
            <a:ext cx="8718609" cy="2968761"/>
          </a:xfrm>
          <a:prstGeom prst="rect">
            <a:avLst/>
          </a:prstGeom>
          <a:noFill/>
        </p:spPr>
        <p:txBody>
          <a:bodyPr wrap="square" lIns="91440" tIns="45720" rIns="91440" bIns="45720" anchor="t">
            <a:spAutoFit/>
          </a:bodyPr>
          <a:lstStyle/>
          <a:p>
            <a:pPr algn="l" rtl="0" fontAlgn="base">
              <a:lnSpc>
                <a:spcPts val="2500"/>
              </a:lnSpc>
            </a:pPr>
            <a:r>
              <a:rPr lang="en-US" sz="1400" b="0" i="0">
                <a:solidFill>
                  <a:srgbClr val="000000"/>
                </a:solidFill>
                <a:effectLst/>
                <a:latin typeface="Galano Grotesque" pitchFamily="2" charset="77"/>
              </a:rPr>
              <a:t>From babies to children in their early years and all the way through to early teens, reading brings profound and wide-ranging benefits that can have a lifelong positive impact on children’s lives. </a:t>
            </a:r>
          </a:p>
          <a:p>
            <a:pPr algn="l" rtl="0" fontAlgn="base"/>
            <a:endParaRPr lang="en-US" sz="1400" b="0" i="0">
              <a:solidFill>
                <a:srgbClr val="000000"/>
              </a:solidFill>
              <a:effectLst/>
              <a:latin typeface="Galano Grotesque" pitchFamily="2" charset="77"/>
            </a:endParaRPr>
          </a:p>
          <a:p>
            <a:pPr algn="l" rtl="0" fontAlgn="base"/>
            <a:r>
              <a:rPr lang="en-US" sz="1400" b="0" i="0">
                <a:solidFill>
                  <a:srgbClr val="000000"/>
                </a:solidFill>
                <a:effectLst/>
                <a:latin typeface="Galano Grotesque" pitchFamily="2" charset="77"/>
              </a:rPr>
              <a:t>Evidence shows that children who read: </a:t>
            </a:r>
          </a:p>
          <a:p>
            <a:pPr algn="l" rtl="0" fontAlgn="base"/>
            <a:endParaRPr lang="en-US" sz="1400">
              <a:solidFill>
                <a:srgbClr val="000000"/>
              </a:solidFill>
              <a:latin typeface="Galano Grotesque" pitchFamily="2" charset="77"/>
            </a:endParaRPr>
          </a:p>
          <a:p>
            <a:pPr marL="285750" indent="-285750" algn="l" rtl="0" fontAlgn="base">
              <a:lnSpc>
                <a:spcPct val="150000"/>
              </a:lnSpc>
              <a:buFont typeface="Arial" panose="020B0604020202020204" pitchFamily="34" charset="0"/>
              <a:buChar char="•"/>
            </a:pPr>
            <a:r>
              <a:rPr lang="en-US" sz="1400" b="0" i="0">
                <a:solidFill>
                  <a:srgbClr val="000000"/>
                </a:solidFill>
                <a:effectLst/>
                <a:latin typeface="Galano Grotesque" pitchFamily="2" charset="77"/>
              </a:rPr>
              <a:t>Are more likely to overcome disadvantage caused by inequalities</a:t>
            </a:r>
          </a:p>
          <a:p>
            <a:pPr marL="285750" indent="-285750" algn="l" rtl="0" fontAlgn="base">
              <a:lnSpc>
                <a:spcPct val="150000"/>
              </a:lnSpc>
              <a:buFont typeface="Arial" panose="020B0604020202020204" pitchFamily="34" charset="0"/>
              <a:buChar char="•"/>
            </a:pPr>
            <a:r>
              <a:rPr lang="en-US" sz="1400">
                <a:solidFill>
                  <a:srgbClr val="000000"/>
                </a:solidFill>
                <a:latin typeface="Galano Grotesque" pitchFamily="2" charset="77"/>
              </a:rPr>
              <a:t>Are more likely to be happier, healthier and experience better mental wellbeing and self-esteem</a:t>
            </a:r>
          </a:p>
          <a:p>
            <a:pPr marL="285750" indent="-285750" algn="l" rtl="0" fontAlgn="base">
              <a:lnSpc>
                <a:spcPct val="150000"/>
              </a:lnSpc>
              <a:buFont typeface="Arial" panose="020B0604020202020204" pitchFamily="34" charset="0"/>
              <a:buChar char="•"/>
            </a:pPr>
            <a:r>
              <a:rPr lang="en-US" sz="1400" b="0" i="0">
                <a:solidFill>
                  <a:srgbClr val="000000"/>
                </a:solidFill>
                <a:effectLst/>
                <a:latin typeface="Galano Grotesque" pitchFamily="2" charset="77"/>
              </a:rPr>
              <a:t>Are more likely to do better at school and make more progress across the curriculum</a:t>
            </a:r>
          </a:p>
          <a:p>
            <a:pPr marL="285750" indent="-285750" algn="l" rtl="0" fontAlgn="base">
              <a:lnSpc>
                <a:spcPct val="150000"/>
              </a:lnSpc>
              <a:buFont typeface="Arial" panose="020B0604020202020204" pitchFamily="34" charset="0"/>
              <a:buChar char="•"/>
            </a:pPr>
            <a:r>
              <a:rPr lang="en-US" sz="1400">
                <a:solidFill>
                  <a:srgbClr val="000000"/>
                </a:solidFill>
                <a:latin typeface="Galano Grotesque" pitchFamily="2" charset="77"/>
              </a:rPr>
              <a:t>Are more likely to develop empathy and creativity</a:t>
            </a:r>
            <a:endParaRPr lang="en-US" sz="1400" b="0" i="0">
              <a:solidFill>
                <a:srgbClr val="000000"/>
              </a:solidFill>
              <a:effectLst/>
              <a:latin typeface="Galano Grotesque" pitchFamily="2" charset="77"/>
            </a:endParaRPr>
          </a:p>
        </p:txBody>
      </p:sp>
      <p:sp>
        <p:nvSpPr>
          <p:cNvPr id="13" name="TextBox 12">
            <a:extLst>
              <a:ext uri="{FF2B5EF4-FFF2-40B4-BE49-F238E27FC236}">
                <a16:creationId xmlns:a16="http://schemas.microsoft.com/office/drawing/2014/main" id="{B50F8E0F-0232-61CC-D079-3C920D2BE5C6}"/>
              </a:ext>
            </a:extLst>
          </p:cNvPr>
          <p:cNvSpPr txBox="1"/>
          <p:nvPr/>
        </p:nvSpPr>
        <p:spPr>
          <a:xfrm>
            <a:off x="2682729" y="5081317"/>
            <a:ext cx="8718609" cy="523220"/>
          </a:xfrm>
          <a:prstGeom prst="rect">
            <a:avLst/>
          </a:prstGeom>
          <a:noFill/>
        </p:spPr>
        <p:txBody>
          <a:bodyPr wrap="square" lIns="91440" tIns="45720" rIns="91440" bIns="45720" anchor="t">
            <a:spAutoFit/>
          </a:bodyPr>
          <a:lstStyle/>
          <a:p>
            <a:pPr algn="l" rtl="0" fontAlgn="base"/>
            <a:r>
              <a:rPr lang="en-US" sz="1400" b="0" i="0">
                <a:solidFill>
                  <a:srgbClr val="000000"/>
                </a:solidFill>
                <a:effectLst/>
                <a:latin typeface="Galano Grotesque" pitchFamily="2" charset="77"/>
              </a:rPr>
              <a:t>See </a:t>
            </a:r>
            <a:r>
              <a:rPr lang="en-US" sz="1400" b="0" i="0" err="1">
                <a:solidFill>
                  <a:srgbClr val="000000"/>
                </a:solidFill>
                <a:effectLst/>
                <a:latin typeface="Galano Grotesque" pitchFamily="2" charset="77"/>
              </a:rPr>
              <a:t>BookTrust’s</a:t>
            </a:r>
            <a:r>
              <a:rPr lang="en-US" sz="1400" b="0" i="0">
                <a:solidFill>
                  <a:srgbClr val="000000"/>
                </a:solidFill>
                <a:effectLst/>
                <a:latin typeface="Galano Grotesque" pitchFamily="2" charset="77"/>
              </a:rPr>
              <a:t> interactive </a:t>
            </a:r>
            <a:r>
              <a:rPr lang="en-US" sz="1400" b="1" i="0">
                <a:solidFill>
                  <a:schemeClr val="accent1"/>
                </a:solidFill>
                <a:effectLst/>
                <a:latin typeface="Galano Grotesque" pitchFamily="2" charset="77"/>
                <a:hlinkClick r:id="rId3">
                  <a:extLst>
                    <a:ext uri="{A12FA001-AC4F-418D-AE19-62706E023703}">
                      <ahyp:hlinkClr xmlns:ahyp="http://schemas.microsoft.com/office/drawing/2018/hyperlinkcolor" val="tx"/>
                    </a:ext>
                  </a:extLst>
                </a:hlinkClick>
              </a:rPr>
              <a:t>benefits of reading resource </a:t>
            </a:r>
            <a:r>
              <a:rPr lang="en-US" sz="1400" b="0" i="0">
                <a:solidFill>
                  <a:srgbClr val="000000"/>
                </a:solidFill>
                <a:effectLst/>
                <a:latin typeface="Galano Grotesque" pitchFamily="2" charset="77"/>
              </a:rPr>
              <a:t>for more information. </a:t>
            </a:r>
          </a:p>
          <a:p>
            <a:pPr algn="l" rtl="0" fontAlgn="base"/>
            <a:endParaRPr lang="en-US" sz="1400" b="0" i="0">
              <a:solidFill>
                <a:srgbClr val="000000"/>
              </a:solidFill>
              <a:effectLst/>
              <a:latin typeface="Galano Grotesque" pitchFamily="2" charset="77"/>
            </a:endParaRPr>
          </a:p>
        </p:txBody>
      </p:sp>
    </p:spTree>
    <p:extLst>
      <p:ext uri="{BB962C8B-B14F-4D97-AF65-F5344CB8AC3E}">
        <p14:creationId xmlns:p14="http://schemas.microsoft.com/office/powerpoint/2010/main" val="2259400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458939-B077-69C4-B153-763904EE27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066"/>
            <a:ext cx="12211739" cy="6846934"/>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418412"/>
            <a:ext cx="11871161" cy="808492"/>
          </a:xfrm>
        </p:spPr>
        <p:txBody>
          <a:bodyPr/>
          <a:lstStyle/>
          <a:p>
            <a:r>
              <a:rPr lang="en-US">
                <a:latin typeface="Galano Grotesque"/>
                <a:cs typeface="Arial"/>
              </a:rPr>
              <a:t>Reading in the early years</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984738" y="1653372"/>
            <a:ext cx="9993886" cy="1889876"/>
          </a:xfrm>
          <a:prstGeom prst="rect">
            <a:avLst/>
          </a:prstGeom>
          <a:noFill/>
        </p:spPr>
        <p:txBody>
          <a:bodyPr wrap="square" lIns="91440" tIns="45720" rIns="91440" bIns="45720" anchor="t">
            <a:spAutoFit/>
          </a:bodyPr>
          <a:lstStyle/>
          <a:p>
            <a:pPr fontAlgn="base">
              <a:lnSpc>
                <a:spcPts val="2500"/>
              </a:lnSpc>
            </a:pPr>
            <a:r>
              <a:rPr lang="en-US" sz="1400">
                <a:solidFill>
                  <a:srgbClr val="000000"/>
                </a:solidFill>
                <a:latin typeface="Galano Grotesque" pitchFamily="2" charset="77"/>
              </a:rPr>
              <a:t>From </a:t>
            </a:r>
            <a:r>
              <a:rPr lang="en-US" sz="1400" err="1">
                <a:solidFill>
                  <a:srgbClr val="000000"/>
                </a:solidFill>
                <a:latin typeface="Galano Grotesque" pitchFamily="2" charset="77"/>
              </a:rPr>
              <a:t>BookTrust’s</a:t>
            </a:r>
            <a:r>
              <a:rPr lang="en-US" sz="1400" b="0" i="0">
                <a:solidFill>
                  <a:srgbClr val="000000"/>
                </a:solidFill>
                <a:effectLst/>
                <a:latin typeface="Galano Grotesque" pitchFamily="2" charset="77"/>
              </a:rPr>
              <a:t> latest </a:t>
            </a:r>
            <a:r>
              <a:rPr lang="en-US" sz="1400" b="1">
                <a:solidFill>
                  <a:schemeClr val="accent1"/>
                </a:solidFill>
                <a:latin typeface="Galano Grotesque" pitchFamily="2" charset="77"/>
                <a:hlinkClick r:id="rId5">
                  <a:extLst>
                    <a:ext uri="{A12FA001-AC4F-418D-AE19-62706E023703}">
                      <ahyp:hlinkClr xmlns:ahyp="http://schemas.microsoft.com/office/drawing/2018/hyperlinkcolor" val="tx"/>
                    </a:ext>
                  </a:extLst>
                </a:hlinkClick>
              </a:rPr>
              <a:t>Family Survey</a:t>
            </a:r>
            <a:r>
              <a:rPr lang="en-US" sz="1400">
                <a:solidFill>
                  <a:srgbClr val="000000"/>
                </a:solidFill>
                <a:latin typeface="Galano Grotesque" pitchFamily="2" charset="77"/>
              </a:rPr>
              <a:t>, we know that</a:t>
            </a:r>
            <a:r>
              <a:rPr lang="en-US" sz="1400" b="0" i="0">
                <a:solidFill>
                  <a:srgbClr val="000000"/>
                </a:solidFill>
                <a:effectLst/>
                <a:latin typeface="Galano Grotesque" pitchFamily="2" charset="77"/>
              </a:rPr>
              <a:t> whilst </a:t>
            </a:r>
            <a:r>
              <a:rPr lang="en-US" sz="1400" b="1" i="0">
                <a:solidFill>
                  <a:srgbClr val="000000"/>
                </a:solidFill>
                <a:effectLst/>
                <a:latin typeface="Galano Grotesque" pitchFamily="2" charset="77"/>
              </a:rPr>
              <a:t>95%</a:t>
            </a:r>
            <a:r>
              <a:rPr lang="en-US" sz="1400" b="0" i="0">
                <a:solidFill>
                  <a:srgbClr val="000000"/>
                </a:solidFill>
                <a:effectLst/>
                <a:latin typeface="Galano Grotesque" pitchFamily="2" charset="77"/>
              </a:rPr>
              <a:t> of parents and </a:t>
            </a:r>
            <a:r>
              <a:rPr lang="en-US" sz="1400" b="0" i="0" err="1">
                <a:solidFill>
                  <a:srgbClr val="000000"/>
                </a:solidFill>
                <a:effectLst/>
                <a:latin typeface="Galano Grotesque" pitchFamily="2" charset="77"/>
              </a:rPr>
              <a:t>carers</a:t>
            </a:r>
            <a:r>
              <a:rPr lang="en-US" sz="1400" b="0" i="0">
                <a:solidFill>
                  <a:srgbClr val="000000"/>
                </a:solidFill>
                <a:effectLst/>
                <a:latin typeface="Galano Grotesque" pitchFamily="2" charset="77"/>
              </a:rPr>
              <a:t> </a:t>
            </a:r>
            <a:br>
              <a:rPr lang="en-US" sz="1400" b="0" i="0">
                <a:solidFill>
                  <a:srgbClr val="000000"/>
                </a:solidFill>
                <a:effectLst/>
                <a:latin typeface="Galano Grotesque" pitchFamily="2" charset="77"/>
              </a:rPr>
            </a:br>
            <a:r>
              <a:rPr lang="en-US" sz="1400" b="1" i="0">
                <a:solidFill>
                  <a:srgbClr val="000000"/>
                </a:solidFill>
                <a:effectLst/>
                <a:latin typeface="Galano Grotesque" pitchFamily="2" charset="77"/>
              </a:rPr>
              <a:t>see reading as important for their child</a:t>
            </a:r>
            <a:r>
              <a:rPr lang="en-US" sz="1400" b="0" i="0">
                <a:solidFill>
                  <a:srgbClr val="000000"/>
                </a:solidFill>
                <a:effectLst/>
                <a:latin typeface="Galano Grotesque" pitchFamily="2" charset="77"/>
              </a:rPr>
              <a:t>:  </a:t>
            </a:r>
          </a:p>
          <a:p>
            <a:pPr algn="l" rtl="0" fontAlgn="base"/>
            <a:endParaRPr lang="en-US" sz="1400" b="0" i="0">
              <a:solidFill>
                <a:srgbClr val="000000"/>
              </a:solidFill>
              <a:effectLst/>
              <a:latin typeface="Galano Grotesque" pitchFamily="2" charset="77"/>
            </a:endParaRPr>
          </a:p>
          <a:p>
            <a:pPr marL="285750" indent="-285750" algn="l" rtl="0" fontAlgn="base">
              <a:lnSpc>
                <a:spcPct val="150000"/>
              </a:lnSpc>
              <a:buFont typeface="Arial" panose="020B0604020202020204" pitchFamily="34" charset="0"/>
              <a:buChar char="•"/>
            </a:pPr>
            <a:r>
              <a:rPr lang="en-US" sz="1400" b="1" i="0">
                <a:solidFill>
                  <a:srgbClr val="000000"/>
                </a:solidFill>
                <a:effectLst/>
                <a:latin typeface="Galano Grotesque" pitchFamily="2" charset="77"/>
              </a:rPr>
              <a:t>28%</a:t>
            </a:r>
            <a:r>
              <a:rPr lang="en-US" sz="1400" b="0" i="0">
                <a:solidFill>
                  <a:srgbClr val="000000"/>
                </a:solidFill>
                <a:effectLst/>
                <a:latin typeface="Galano Grotesque" pitchFamily="2" charset="77"/>
              </a:rPr>
              <a:t> of parents and </a:t>
            </a:r>
            <a:r>
              <a:rPr lang="en-US" sz="1400" b="0" i="0" err="1">
                <a:solidFill>
                  <a:srgbClr val="000000"/>
                </a:solidFill>
                <a:effectLst/>
                <a:latin typeface="Galano Grotesque" pitchFamily="2" charset="77"/>
              </a:rPr>
              <a:t>carers</a:t>
            </a:r>
            <a:r>
              <a:rPr lang="en-US" sz="1400" b="0" i="0">
                <a:solidFill>
                  <a:srgbClr val="000000"/>
                </a:solidFill>
                <a:effectLst/>
                <a:latin typeface="Galano Grotesque" pitchFamily="2" charset="77"/>
              </a:rPr>
              <a:t> </a:t>
            </a:r>
            <a:r>
              <a:rPr lang="en-US" sz="1400" b="1" i="0">
                <a:solidFill>
                  <a:srgbClr val="000000"/>
                </a:solidFill>
                <a:effectLst/>
                <a:latin typeface="Galano Grotesque" pitchFamily="2" charset="77"/>
              </a:rPr>
              <a:t>don’t find reading with their child easy</a:t>
            </a:r>
            <a:r>
              <a:rPr lang="en-US" sz="1400" b="0" i="0">
                <a:solidFill>
                  <a:srgbClr val="000000"/>
                </a:solidFill>
                <a:effectLst/>
                <a:latin typeface="Galano Grotesque" pitchFamily="2" charset="77"/>
              </a:rPr>
              <a:t> </a:t>
            </a:r>
          </a:p>
          <a:p>
            <a:pPr marL="285750" indent="-285750" algn="l" rtl="0" fontAlgn="base">
              <a:lnSpc>
                <a:spcPct val="150000"/>
              </a:lnSpc>
              <a:buFont typeface="Arial" panose="020B0604020202020204" pitchFamily="34" charset="0"/>
              <a:buChar char="•"/>
            </a:pPr>
            <a:r>
              <a:rPr lang="en-US" sz="1400" b="1" i="0">
                <a:solidFill>
                  <a:srgbClr val="000000"/>
                </a:solidFill>
                <a:effectLst/>
                <a:latin typeface="Galano Grotesque" pitchFamily="2" charset="77"/>
              </a:rPr>
              <a:t>21%</a:t>
            </a:r>
            <a:r>
              <a:rPr lang="en-US" sz="1400" b="0" i="0">
                <a:solidFill>
                  <a:srgbClr val="000000"/>
                </a:solidFill>
                <a:effectLst/>
                <a:latin typeface="Galano Grotesque" pitchFamily="2" charset="77"/>
              </a:rPr>
              <a:t> of parents and </a:t>
            </a:r>
            <a:r>
              <a:rPr lang="en-US" sz="1400" b="0" i="0" err="1">
                <a:solidFill>
                  <a:srgbClr val="000000"/>
                </a:solidFill>
                <a:effectLst/>
                <a:latin typeface="Galano Grotesque" pitchFamily="2" charset="77"/>
              </a:rPr>
              <a:t>carers</a:t>
            </a:r>
            <a:r>
              <a:rPr lang="en-US" sz="1400" b="0" i="0">
                <a:solidFill>
                  <a:srgbClr val="000000"/>
                </a:solidFill>
                <a:effectLst/>
                <a:latin typeface="Galano Grotesque" pitchFamily="2" charset="77"/>
              </a:rPr>
              <a:t> </a:t>
            </a:r>
            <a:r>
              <a:rPr lang="en-US" sz="1400" b="1" i="0">
                <a:solidFill>
                  <a:srgbClr val="000000"/>
                </a:solidFill>
                <a:effectLst/>
                <a:latin typeface="Galano Grotesque" pitchFamily="2" charset="77"/>
              </a:rPr>
              <a:t>don’t feel confident choosing books</a:t>
            </a:r>
            <a:r>
              <a:rPr lang="en-US" sz="1400" b="0" i="0">
                <a:solidFill>
                  <a:srgbClr val="000000"/>
                </a:solidFill>
                <a:effectLst/>
                <a:latin typeface="Galano Grotesque" pitchFamily="2" charset="77"/>
              </a:rPr>
              <a:t> that their child will enjoy </a:t>
            </a:r>
          </a:p>
          <a:p>
            <a:pPr marL="285750" indent="-285750" algn="l" rtl="0" fontAlgn="base">
              <a:lnSpc>
                <a:spcPct val="150000"/>
              </a:lnSpc>
              <a:buFont typeface="Arial" panose="020B0604020202020204" pitchFamily="34" charset="0"/>
              <a:buChar char="•"/>
            </a:pPr>
            <a:r>
              <a:rPr lang="en-US" sz="1400" b="1" i="0">
                <a:solidFill>
                  <a:srgbClr val="000000"/>
                </a:solidFill>
                <a:effectLst/>
                <a:latin typeface="Galano Grotesque" pitchFamily="2" charset="77"/>
              </a:rPr>
              <a:t>20%</a:t>
            </a:r>
            <a:r>
              <a:rPr lang="en-US" sz="1400" b="0" i="0">
                <a:solidFill>
                  <a:srgbClr val="000000"/>
                </a:solidFill>
                <a:effectLst/>
                <a:latin typeface="Galano Grotesque" pitchFamily="2" charset="77"/>
              </a:rPr>
              <a:t> of parents and carers say they don’t read with their child due to</a:t>
            </a:r>
            <a:r>
              <a:rPr lang="en-US" sz="1400" b="1" i="0">
                <a:solidFill>
                  <a:srgbClr val="000000"/>
                </a:solidFill>
                <a:effectLst/>
                <a:latin typeface="Galano Grotesque" pitchFamily="2" charset="77"/>
              </a:rPr>
              <a:t> a lack of time</a:t>
            </a:r>
            <a:r>
              <a:rPr lang="en-US" sz="1400" b="0" i="0">
                <a:solidFill>
                  <a:srgbClr val="000000"/>
                </a:solidFill>
                <a:effectLst/>
                <a:latin typeface="Galano Grotesque" pitchFamily="2" charset="77"/>
              </a:rPr>
              <a:t> </a:t>
            </a:r>
          </a:p>
        </p:txBody>
      </p:sp>
      <p:pic>
        <p:nvPicPr>
          <p:cNvPr id="3" name="Picture 2" descr="A blue text on a white background&#10;&#10;Description automatically generated">
            <a:extLst>
              <a:ext uri="{FF2B5EF4-FFF2-40B4-BE49-F238E27FC236}">
                <a16:creationId xmlns:a16="http://schemas.microsoft.com/office/drawing/2014/main" id="{4CB80B31-B4C2-0610-6D01-3A4833CFE113}"/>
              </a:ext>
            </a:extLst>
          </p:cNvPr>
          <p:cNvPicPr>
            <a:picLocks noChangeAspect="1"/>
          </p:cNvPicPr>
          <p:nvPr/>
        </p:nvPicPr>
        <p:blipFill>
          <a:blip r:embed="rId6"/>
          <a:stretch>
            <a:fillRect/>
          </a:stretch>
        </p:blipFill>
        <p:spPr>
          <a:xfrm>
            <a:off x="1690321" y="3952875"/>
            <a:ext cx="3238500" cy="1352550"/>
          </a:xfrm>
          <a:prstGeom prst="rect">
            <a:avLst/>
          </a:prstGeom>
        </p:spPr>
      </p:pic>
      <p:pic>
        <p:nvPicPr>
          <p:cNvPr id="5" name="Picture 4" descr="A blue and white text&#10;&#10;Description automatically generated">
            <a:extLst>
              <a:ext uri="{FF2B5EF4-FFF2-40B4-BE49-F238E27FC236}">
                <a16:creationId xmlns:a16="http://schemas.microsoft.com/office/drawing/2014/main" id="{AACD6B50-E35C-D4BE-16D5-5DE0E25EB376}"/>
              </a:ext>
            </a:extLst>
          </p:cNvPr>
          <p:cNvPicPr>
            <a:picLocks noChangeAspect="1"/>
          </p:cNvPicPr>
          <p:nvPr/>
        </p:nvPicPr>
        <p:blipFill>
          <a:blip r:embed="rId7"/>
          <a:stretch>
            <a:fillRect/>
          </a:stretch>
        </p:blipFill>
        <p:spPr>
          <a:xfrm>
            <a:off x="4916366" y="3966795"/>
            <a:ext cx="5686425" cy="1333500"/>
          </a:xfrm>
          <a:prstGeom prst="rect">
            <a:avLst/>
          </a:prstGeom>
        </p:spPr>
      </p:pic>
    </p:spTree>
    <p:extLst>
      <p:ext uri="{BB962C8B-B14F-4D97-AF65-F5344CB8AC3E}">
        <p14:creationId xmlns:p14="http://schemas.microsoft.com/office/powerpoint/2010/main" val="2873420108"/>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739FD6-BC79-8ECE-A9EE-C0FB49121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066"/>
            <a:ext cx="12211739" cy="6846934"/>
          </a:xfrm>
          <a:prstGeom prst="rect">
            <a:avLst/>
          </a:prstGeom>
        </p:spPr>
      </p:pic>
      <p:pic>
        <p:nvPicPr>
          <p:cNvPr id="7" name="Picture 6" descr="A group of books on a line&#10;&#10;Description automatically generated">
            <a:extLst>
              <a:ext uri="{FF2B5EF4-FFF2-40B4-BE49-F238E27FC236}">
                <a16:creationId xmlns:a16="http://schemas.microsoft.com/office/drawing/2014/main" id="{78B0E545-DC65-950F-1167-226C1ADB7914}"/>
              </a:ext>
            </a:extLst>
          </p:cNvPr>
          <p:cNvPicPr>
            <a:picLocks noChangeAspect="1"/>
          </p:cNvPicPr>
          <p:nvPr/>
        </p:nvPicPr>
        <p:blipFill>
          <a:blip r:embed="rId4"/>
          <a:stretch>
            <a:fillRect/>
          </a:stretch>
        </p:blipFill>
        <p:spPr>
          <a:xfrm>
            <a:off x="2258877" y="2338775"/>
            <a:ext cx="7679490" cy="30619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59" y="441071"/>
            <a:ext cx="11871161" cy="808492"/>
          </a:xfrm>
        </p:spPr>
        <p:txBody>
          <a:bodyPr/>
          <a:lstStyle/>
          <a:p>
            <a:r>
              <a:rPr lang="en-US">
                <a:latin typeface="Galano Grotesque"/>
                <a:cs typeface="Arial"/>
              </a:rPr>
              <a:t>The </a:t>
            </a:r>
            <a:r>
              <a:rPr lang="en-US" err="1">
                <a:latin typeface="Galano Grotesque"/>
                <a:cs typeface="Arial"/>
              </a:rPr>
              <a:t>BookTrust</a:t>
            </a:r>
            <a:r>
              <a:rPr lang="en-US">
                <a:latin typeface="Galano Grotesque"/>
                <a:cs typeface="Arial"/>
              </a:rPr>
              <a:t> Cymru Reading Journey</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967153" y="1249563"/>
            <a:ext cx="9522069" cy="707245"/>
          </a:xfrm>
          <a:prstGeom prst="rect">
            <a:avLst/>
          </a:prstGeom>
          <a:noFill/>
        </p:spPr>
        <p:txBody>
          <a:bodyPr wrap="square" lIns="91440" tIns="45720" rIns="91440" bIns="45720" anchor="t">
            <a:spAutoFit/>
          </a:bodyPr>
          <a:lstStyle/>
          <a:p>
            <a:pPr>
              <a:lnSpc>
                <a:spcPts val="2500"/>
              </a:lnSpc>
            </a:pPr>
            <a:r>
              <a:rPr lang="en-US" sz="1400" err="1">
                <a:solidFill>
                  <a:srgbClr val="000000"/>
                </a:solidFill>
                <a:latin typeface="Galano Grotesque"/>
              </a:rPr>
              <a:t>BookTrust</a:t>
            </a:r>
            <a:r>
              <a:rPr lang="en-US" sz="1400">
                <a:solidFill>
                  <a:srgbClr val="000000"/>
                </a:solidFill>
                <a:latin typeface="Galano Grotesque"/>
              </a:rPr>
              <a:t> Cymru’s </a:t>
            </a:r>
            <a:r>
              <a:rPr lang="en-US" sz="1400" b="0" i="0">
                <a:solidFill>
                  <a:srgbClr val="000000"/>
                </a:solidFill>
                <a:effectLst/>
                <a:latin typeface="Galano Grotesque"/>
              </a:rPr>
              <a:t>Early Years Reading Journey has been designed in collaboration with partners and</a:t>
            </a:r>
            <a:r>
              <a:rPr lang="en-US" sz="1400">
                <a:solidFill>
                  <a:srgbClr val="000000"/>
                </a:solidFill>
                <a:latin typeface="Galano Grotesque"/>
              </a:rPr>
              <a:t> </a:t>
            </a:r>
            <a:r>
              <a:rPr lang="en-US" sz="1400" b="0" i="0">
                <a:solidFill>
                  <a:srgbClr val="000000"/>
                </a:solidFill>
                <a:effectLst/>
                <a:latin typeface="Galano Grotesque"/>
              </a:rPr>
              <a:t>families to encourage a love of books, stories and rhymes in children from as young an age as possible</a:t>
            </a:r>
            <a:r>
              <a:rPr lang="en-US" sz="1400">
                <a:solidFill>
                  <a:srgbClr val="000000"/>
                </a:solidFill>
                <a:latin typeface="Galano Grotesque"/>
              </a:rPr>
              <a:t>. </a:t>
            </a:r>
            <a:endParaRPr lang="en-US"/>
          </a:p>
        </p:txBody>
      </p:sp>
    </p:spTree>
    <p:extLst>
      <p:ext uri="{BB962C8B-B14F-4D97-AF65-F5344CB8AC3E}">
        <p14:creationId xmlns:p14="http://schemas.microsoft.com/office/powerpoint/2010/main" val="564807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1E57D-C3E1-663E-A3FD-4E3AA1F9F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normAutofit fontScale="90000"/>
          </a:bodyPr>
          <a:lstStyle/>
          <a:p>
            <a:r>
              <a:rPr lang="en-US" err="1">
                <a:latin typeface="Galano Grotesque"/>
                <a:cs typeface="Arial"/>
              </a:rPr>
              <a:t>BookTrust</a:t>
            </a:r>
            <a:r>
              <a:rPr lang="en-US">
                <a:latin typeface="Galano Grotesque"/>
                <a:cs typeface="Arial"/>
              </a:rPr>
              <a:t> Cymru’s </a:t>
            </a:r>
            <a:r>
              <a:rPr lang="en-US" err="1">
                <a:latin typeface="Galano Grotesque"/>
                <a:cs typeface="Arial"/>
              </a:rPr>
              <a:t>Bookstart</a:t>
            </a:r>
            <a:r>
              <a:rPr lang="en-US">
                <a:latin typeface="Galano Grotesque"/>
                <a:cs typeface="Arial"/>
              </a:rPr>
              <a:t> 1-2 Years and </a:t>
            </a:r>
            <a:r>
              <a:rPr lang="en-US" err="1">
                <a:latin typeface="Galano Grotesque"/>
                <a:cs typeface="Arial"/>
              </a:rPr>
              <a:t>Bookstart</a:t>
            </a:r>
            <a:r>
              <a:rPr lang="en-US">
                <a:latin typeface="Galano Grotesque"/>
                <a:cs typeface="Arial"/>
              </a:rPr>
              <a:t> </a:t>
            </a:r>
            <a:br>
              <a:rPr lang="en-US">
                <a:latin typeface="Galano Grotesque"/>
                <a:cs typeface="Arial"/>
              </a:rPr>
            </a:br>
            <a:r>
              <a:rPr lang="en-US">
                <a:latin typeface="Galano Grotesque"/>
                <a:cs typeface="Arial"/>
              </a:rPr>
              <a:t>3-4 Years Offer</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811381" y="1564613"/>
            <a:ext cx="10257660" cy="3185487"/>
          </a:xfrm>
          <a:prstGeom prst="rect">
            <a:avLst/>
          </a:prstGeom>
          <a:noFill/>
        </p:spPr>
        <p:txBody>
          <a:bodyPr wrap="square" lIns="91440" tIns="45720" rIns="91440" bIns="45720" anchor="t">
            <a:spAutoFit/>
          </a:bodyPr>
          <a:lstStyle/>
          <a:p>
            <a:pPr marL="285750" indent="-285750" fontAlgn="base">
              <a:spcBef>
                <a:spcPts val="600"/>
              </a:spcBef>
              <a:spcAft>
                <a:spcPts val="1200"/>
              </a:spcAft>
              <a:buFont typeface="Arial" panose="020B0604020202020204" pitchFamily="34" charset="0"/>
              <a:buChar char="•"/>
            </a:pPr>
            <a:r>
              <a:rPr lang="en-US" sz="1400" b="0" i="0" err="1">
                <a:effectLst/>
                <a:latin typeface="Galano Grotesque"/>
              </a:rPr>
              <a:t>Bookstart</a:t>
            </a:r>
            <a:r>
              <a:rPr lang="en-US" sz="1400" b="0" i="0">
                <a:effectLst/>
                <a:latin typeface="Galano Grotesque"/>
              </a:rPr>
              <a:t> </a:t>
            </a:r>
            <a:r>
              <a:rPr lang="en-US" sz="1400">
                <a:latin typeface="Galano Grotesque"/>
              </a:rPr>
              <a:t>1-2 Years </a:t>
            </a:r>
            <a:r>
              <a:rPr lang="en-US" sz="1400" b="0" i="0">
                <a:effectLst/>
                <a:latin typeface="Galano Grotesque"/>
              </a:rPr>
              <a:t>and </a:t>
            </a:r>
            <a:r>
              <a:rPr lang="en-US" sz="1400" err="1">
                <a:latin typeface="Galano Grotesque"/>
              </a:rPr>
              <a:t>Bookstart</a:t>
            </a:r>
            <a:r>
              <a:rPr lang="en-US" sz="1400">
                <a:latin typeface="Galano Grotesque"/>
              </a:rPr>
              <a:t> 3-4 Years </a:t>
            </a:r>
            <a:r>
              <a:rPr lang="en-US" sz="1400" b="0" i="0">
                <a:effectLst/>
                <a:latin typeface="Galano Grotesque"/>
              </a:rPr>
              <a:t>launched as a pilot in June 2022</a:t>
            </a:r>
            <a:r>
              <a:rPr lang="en-US" sz="1400">
                <a:latin typeface="Galano Grotesque"/>
              </a:rPr>
              <a:t>.</a:t>
            </a:r>
            <a:r>
              <a:rPr lang="en-US" sz="1400" b="0" i="0">
                <a:effectLst/>
                <a:latin typeface="Galano Grotesque"/>
              </a:rPr>
              <a:t> </a:t>
            </a:r>
          </a:p>
          <a:p>
            <a:pPr marL="285750" indent="-285750">
              <a:spcBef>
                <a:spcPts val="600"/>
              </a:spcBef>
              <a:spcAft>
                <a:spcPts val="1200"/>
              </a:spcAft>
              <a:buFont typeface="Arial" panose="020B0604020202020204" pitchFamily="34" charset="0"/>
              <a:buChar char="•"/>
            </a:pPr>
            <a:r>
              <a:rPr lang="en-US" sz="1400" b="0" i="0">
                <a:effectLst/>
                <a:latin typeface="Galano Grotesque"/>
              </a:rPr>
              <a:t>The target audience for these resources is lower income families with children aged 1-4, who may need more help to make shared reading a regular part of their lives</a:t>
            </a:r>
            <a:r>
              <a:rPr lang="en-US" sz="1400">
                <a:latin typeface="Galano Grotesque"/>
              </a:rPr>
              <a:t>.  </a:t>
            </a:r>
            <a:endParaRPr lang="en-US" sz="1400" b="0" i="0">
              <a:effectLst/>
              <a:latin typeface="Galano Grotesque" pitchFamily="2" charset="77"/>
            </a:endParaRPr>
          </a:p>
          <a:p>
            <a:pPr marL="285750" indent="-285750">
              <a:spcBef>
                <a:spcPts val="600"/>
              </a:spcBef>
              <a:spcAft>
                <a:spcPts val="1200"/>
              </a:spcAft>
              <a:buFont typeface="Arial" panose="020B0604020202020204" pitchFamily="34" charset="0"/>
              <a:buChar char="•"/>
            </a:pPr>
            <a:r>
              <a:rPr lang="en-US" sz="1400">
                <a:latin typeface="Galano Grotesque"/>
              </a:rPr>
              <a:t>Our </a:t>
            </a:r>
            <a:r>
              <a:rPr lang="en-US" sz="1400" b="0" i="0">
                <a:effectLst/>
                <a:latin typeface="Galano Grotesque"/>
              </a:rPr>
              <a:t>research tells us that whilst most families in this group know reading is important,</a:t>
            </a:r>
            <a:r>
              <a:rPr lang="en-US" sz="1400">
                <a:latin typeface="Galano Grotesque"/>
              </a:rPr>
              <a:t> </a:t>
            </a:r>
            <a:r>
              <a:rPr lang="en-US" sz="1400" b="0" i="0">
                <a:effectLst/>
                <a:latin typeface="Galano Grotesque"/>
              </a:rPr>
              <a:t>many face barriers in making re</a:t>
            </a:r>
            <a:r>
              <a:rPr lang="en-US" sz="1400">
                <a:latin typeface="Galano Grotesque"/>
              </a:rPr>
              <a:t>ading together a regular part of daily life. </a:t>
            </a:r>
            <a:endParaRPr lang="en-US" sz="1400">
              <a:latin typeface="Galano Grotesque" pitchFamily="2" charset="77"/>
            </a:endParaRPr>
          </a:p>
          <a:p>
            <a:pPr marL="285750" indent="-285750">
              <a:spcBef>
                <a:spcPts val="600"/>
              </a:spcBef>
              <a:spcAft>
                <a:spcPts val="1200"/>
              </a:spcAft>
              <a:buFont typeface="Arial" panose="020B0604020202020204" pitchFamily="34" charset="0"/>
              <a:buChar char="•"/>
            </a:pPr>
            <a:r>
              <a:rPr lang="en-US" sz="1400" b="0" i="0" err="1">
                <a:effectLst/>
                <a:latin typeface="Galano Grotesque"/>
              </a:rPr>
              <a:t>BookTrust</a:t>
            </a:r>
            <a:r>
              <a:rPr lang="en-US" sz="1400" b="0" i="0">
                <a:effectLst/>
                <a:latin typeface="Galano Grotesque"/>
              </a:rPr>
              <a:t> </a:t>
            </a:r>
            <a:r>
              <a:rPr lang="en-US" sz="1400">
                <a:latin typeface="Galano Grotesque"/>
              </a:rPr>
              <a:t>Cymru </a:t>
            </a:r>
            <a:r>
              <a:rPr lang="en-US" sz="1400" b="0" i="0">
                <a:effectLst/>
                <a:latin typeface="Galano Grotesque"/>
              </a:rPr>
              <a:t>developed this</a:t>
            </a:r>
            <a:r>
              <a:rPr lang="en-US" sz="1400">
                <a:latin typeface="Galano Grotesque"/>
              </a:rPr>
              <a:t> </a:t>
            </a:r>
            <a:r>
              <a:rPr lang="en-US" sz="1400" b="0" i="0" err="1">
                <a:effectLst/>
                <a:latin typeface="Galano Grotesque"/>
              </a:rPr>
              <a:t>programme</a:t>
            </a:r>
            <a:r>
              <a:rPr lang="en-US" sz="1400">
                <a:latin typeface="Galano Grotesque"/>
              </a:rPr>
              <a:t> </a:t>
            </a:r>
            <a:r>
              <a:rPr lang="en-US" sz="1400" b="0" i="0">
                <a:effectLst/>
                <a:latin typeface="Galano Grotesque"/>
              </a:rPr>
              <a:t>in close collaboration with families from</a:t>
            </a:r>
            <a:r>
              <a:rPr lang="en-US" sz="1400">
                <a:latin typeface="Galano Grotesque"/>
              </a:rPr>
              <a:t> </a:t>
            </a:r>
            <a:r>
              <a:rPr lang="en-US" sz="1400" b="0" i="0">
                <a:effectLst/>
                <a:latin typeface="Galano Grotesque"/>
              </a:rPr>
              <a:t>its target groups, and </a:t>
            </a:r>
            <a:r>
              <a:rPr lang="en-US" sz="1400">
                <a:latin typeface="Galano Grotesque"/>
              </a:rPr>
              <a:t>our </a:t>
            </a:r>
            <a:r>
              <a:rPr lang="en-US" sz="1400" b="0" i="0">
                <a:effectLst/>
                <a:latin typeface="Galano Grotesque"/>
              </a:rPr>
              <a:t>expert partners</a:t>
            </a:r>
            <a:r>
              <a:rPr lang="en-US" sz="1400">
                <a:latin typeface="Galano Grotesque"/>
              </a:rPr>
              <a:t>.</a:t>
            </a:r>
            <a:r>
              <a:rPr lang="en-US" sz="1400" b="0" i="0">
                <a:effectLst/>
                <a:latin typeface="Galano Grotesque"/>
              </a:rPr>
              <a:t> </a:t>
            </a:r>
          </a:p>
          <a:p>
            <a:pPr marL="285750" indent="-285750">
              <a:spcBef>
                <a:spcPts val="600"/>
              </a:spcBef>
              <a:spcAft>
                <a:spcPts val="1200"/>
              </a:spcAft>
              <a:buFont typeface="Arial" panose="020B0604020202020204" pitchFamily="34" charset="0"/>
              <a:buChar char="•"/>
            </a:pPr>
            <a:r>
              <a:rPr lang="en-US" sz="1400" b="0" i="0" err="1">
                <a:effectLst/>
                <a:latin typeface="Galano Grotesque"/>
              </a:rPr>
              <a:t>BookTrust</a:t>
            </a:r>
            <a:r>
              <a:rPr lang="en-US" sz="1400" b="0" i="0">
                <a:effectLst/>
                <a:latin typeface="Galano Grotesque"/>
              </a:rPr>
              <a:t> has worked with local authorities to identify over 6,000 delivery partners</a:t>
            </a:r>
            <a:r>
              <a:rPr lang="en-US" sz="1400">
                <a:latin typeface="Galano Grotesque"/>
              </a:rPr>
              <a:t> </a:t>
            </a:r>
            <a:r>
              <a:rPr lang="en-US" sz="1400" b="0" i="0">
                <a:effectLst/>
                <a:latin typeface="Galano Grotesque"/>
              </a:rPr>
              <a:t>across England, Wales and Northern Ireland, including nurseries, children’s</a:t>
            </a:r>
            <a:r>
              <a:rPr lang="en-US" sz="1400">
                <a:latin typeface="Galano Grotesque"/>
              </a:rPr>
              <a:t> </a:t>
            </a:r>
            <a:r>
              <a:rPr lang="en-US" sz="1400" b="0" i="0" err="1">
                <a:effectLst/>
                <a:latin typeface="Galano Grotesque"/>
              </a:rPr>
              <a:t>centres</a:t>
            </a:r>
            <a:r>
              <a:rPr lang="en-US" sz="1400" b="0" i="0">
                <a:effectLst/>
                <a:latin typeface="Galano Grotesque"/>
              </a:rPr>
              <a:t>,</a:t>
            </a:r>
            <a:r>
              <a:rPr lang="en-US" sz="1400">
                <a:latin typeface="Galano Grotesque"/>
              </a:rPr>
              <a:t> </a:t>
            </a:r>
            <a:r>
              <a:rPr lang="en-US" sz="1400" b="0" i="0">
                <a:effectLst/>
                <a:latin typeface="Galano Grotesque"/>
              </a:rPr>
              <a:t>libraries, health visiting teams</a:t>
            </a:r>
            <a:r>
              <a:rPr lang="en-US" sz="1400">
                <a:latin typeface="Galano Grotesque"/>
              </a:rPr>
              <a:t>,</a:t>
            </a:r>
            <a:r>
              <a:rPr lang="en-US" sz="1400" b="0" i="0">
                <a:effectLst/>
                <a:latin typeface="Galano Grotesque"/>
              </a:rPr>
              <a:t> and charities and community</a:t>
            </a:r>
            <a:r>
              <a:rPr lang="en-US" sz="1400">
                <a:latin typeface="Galano Grotesque"/>
              </a:rPr>
              <a:t> </a:t>
            </a:r>
            <a:r>
              <a:rPr lang="en-US" sz="1400" b="0" i="0" err="1">
                <a:effectLst/>
                <a:latin typeface="Galano Grotesque"/>
              </a:rPr>
              <a:t>organisations</a:t>
            </a:r>
            <a:r>
              <a:rPr lang="en-US" sz="1400">
                <a:latin typeface="Galano Grotesque"/>
              </a:rPr>
              <a:t>.</a:t>
            </a:r>
            <a:r>
              <a:rPr lang="en-US" sz="1400" b="0" i="0">
                <a:effectLst/>
                <a:latin typeface="Galano Grotesque"/>
              </a:rPr>
              <a:t> </a:t>
            </a:r>
          </a:p>
          <a:p>
            <a:pPr marL="285750" indent="-285750">
              <a:spcBef>
                <a:spcPts val="600"/>
              </a:spcBef>
              <a:spcAft>
                <a:spcPts val="1200"/>
              </a:spcAft>
              <a:buFont typeface="Arial" panose="020B0604020202020204" pitchFamily="34" charset="0"/>
              <a:buChar char="•"/>
            </a:pPr>
            <a:r>
              <a:rPr lang="en-US" sz="1400" b="0" i="0">
                <a:effectLst/>
                <a:latin typeface="Galano Grotesque"/>
              </a:rPr>
              <a:t>In its first year,</a:t>
            </a:r>
            <a:r>
              <a:rPr lang="en-US" sz="1400">
                <a:latin typeface="Galano Grotesque"/>
              </a:rPr>
              <a:t> </a:t>
            </a:r>
            <a:r>
              <a:rPr lang="en-US" sz="1400" b="0" i="0">
                <a:effectLst/>
                <a:latin typeface="Galano Grotesque"/>
              </a:rPr>
              <a:t>partners </a:t>
            </a:r>
            <a:r>
              <a:rPr lang="en-US" sz="1400">
                <a:latin typeface="Galano Grotesque"/>
              </a:rPr>
              <a:t>supported </a:t>
            </a:r>
            <a:r>
              <a:rPr lang="en-US" sz="1400" err="1">
                <a:latin typeface="Galano Grotesque"/>
              </a:rPr>
              <a:t>BookTrust</a:t>
            </a:r>
            <a:r>
              <a:rPr lang="en-US" sz="1400">
                <a:latin typeface="Galano Grotesque"/>
              </a:rPr>
              <a:t> to gift </a:t>
            </a:r>
            <a:r>
              <a:rPr lang="en-US" sz="1400" b="0" i="0">
                <a:effectLst/>
                <a:latin typeface="Galano Grotesque"/>
              </a:rPr>
              <a:t>over 390,000 </a:t>
            </a:r>
            <a:r>
              <a:rPr lang="en-US" sz="1400">
                <a:latin typeface="Galano Grotesque"/>
              </a:rPr>
              <a:t>book </a:t>
            </a:r>
            <a:r>
              <a:rPr lang="en-US" sz="1400" b="0" i="0">
                <a:effectLst/>
                <a:latin typeface="Galano Grotesque"/>
              </a:rPr>
              <a:t>packs and</a:t>
            </a:r>
            <a:r>
              <a:rPr lang="en-US" sz="1400">
                <a:latin typeface="Galano Grotesque"/>
              </a:rPr>
              <a:t> </a:t>
            </a:r>
            <a:r>
              <a:rPr lang="en-US" sz="1400" b="0" i="0">
                <a:effectLst/>
                <a:latin typeface="Galano Grotesque"/>
              </a:rPr>
              <a:t>resources to families</a:t>
            </a:r>
            <a:r>
              <a:rPr lang="en-US" sz="1400">
                <a:latin typeface="Galano Grotesque"/>
              </a:rPr>
              <a:t>. </a:t>
            </a:r>
            <a:endParaRPr lang="en-US"/>
          </a:p>
        </p:txBody>
      </p:sp>
    </p:spTree>
    <p:extLst>
      <p:ext uri="{BB962C8B-B14F-4D97-AF65-F5344CB8AC3E}">
        <p14:creationId xmlns:p14="http://schemas.microsoft.com/office/powerpoint/2010/main" val="4217576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B5A455-4E62-EDBD-6534-980EF90E3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normAutofit/>
          </a:bodyPr>
          <a:lstStyle/>
          <a:p>
            <a:r>
              <a:rPr lang="en-US" err="1">
                <a:latin typeface="Galano Grotesque"/>
                <a:cs typeface="Arial"/>
              </a:rPr>
              <a:t>Bookstart</a:t>
            </a:r>
            <a:r>
              <a:rPr lang="en-US">
                <a:latin typeface="Galano Grotesque"/>
                <a:cs typeface="Arial"/>
              </a:rPr>
              <a:t> 1-2 Years and </a:t>
            </a:r>
            <a:r>
              <a:rPr lang="en-US" err="1">
                <a:latin typeface="Galano Grotesque"/>
                <a:cs typeface="Arial"/>
              </a:rPr>
              <a:t>Bookstart</a:t>
            </a:r>
            <a:r>
              <a:rPr lang="en-US">
                <a:latin typeface="Galano Grotesque"/>
                <a:cs typeface="Arial"/>
              </a:rPr>
              <a:t> 3-4 Years</a:t>
            </a:r>
            <a:endParaRPr lang="en-US" b="0"/>
          </a:p>
        </p:txBody>
      </p:sp>
      <p:sp>
        <p:nvSpPr>
          <p:cNvPr id="10" name="TextBox 9">
            <a:extLst>
              <a:ext uri="{FF2B5EF4-FFF2-40B4-BE49-F238E27FC236}">
                <a16:creationId xmlns:a16="http://schemas.microsoft.com/office/drawing/2014/main" id="{60B30868-EBD0-85BF-B64F-83B90578948B}"/>
              </a:ext>
            </a:extLst>
          </p:cNvPr>
          <p:cNvSpPr txBox="1"/>
          <p:nvPr/>
        </p:nvSpPr>
        <p:spPr>
          <a:xfrm>
            <a:off x="958363" y="1319590"/>
            <a:ext cx="7508630" cy="1358064"/>
          </a:xfrm>
          <a:prstGeom prst="rect">
            <a:avLst/>
          </a:prstGeom>
          <a:noFill/>
        </p:spPr>
        <p:txBody>
          <a:bodyPr wrap="square" lIns="91440" tIns="45720" rIns="91440" bIns="45720" anchor="t">
            <a:spAutoFit/>
          </a:bodyPr>
          <a:lstStyle/>
          <a:p>
            <a:pPr fontAlgn="base">
              <a:lnSpc>
                <a:spcPct val="150000"/>
              </a:lnSpc>
            </a:pPr>
            <a:r>
              <a:rPr lang="en-US" sz="1400" b="0" i="0">
                <a:solidFill>
                  <a:srgbClr val="000000"/>
                </a:solidFill>
                <a:effectLst/>
                <a:latin typeface="Galano Grotesque"/>
              </a:rPr>
              <a:t>Families who responded to </a:t>
            </a:r>
            <a:r>
              <a:rPr lang="en-US" sz="1400" err="1">
                <a:solidFill>
                  <a:srgbClr val="000000"/>
                </a:solidFill>
                <a:latin typeface="Galano Grotesque"/>
              </a:rPr>
              <a:t>BookTrust</a:t>
            </a:r>
            <a:r>
              <a:rPr lang="en-US" sz="1400">
                <a:solidFill>
                  <a:srgbClr val="000000"/>
                </a:solidFill>
                <a:latin typeface="Galano Grotesque"/>
              </a:rPr>
              <a:t> Cymru's</a:t>
            </a:r>
            <a:r>
              <a:rPr lang="en-US" sz="1400" b="0" i="0">
                <a:solidFill>
                  <a:srgbClr val="000000"/>
                </a:solidFill>
                <a:effectLst/>
                <a:latin typeface="Galano Grotesque"/>
              </a:rPr>
              <a:t> Parent and Carer Survey </a:t>
            </a:r>
            <a:br>
              <a:rPr lang="en-US" sz="1400" b="0" i="0">
                <a:effectLst/>
                <a:latin typeface="Galano Grotesque" pitchFamily="2" charset="77"/>
              </a:rPr>
            </a:br>
            <a:r>
              <a:rPr lang="en-US" sz="1400" b="0" i="0">
                <a:solidFill>
                  <a:srgbClr val="000000"/>
                </a:solidFill>
                <a:effectLst/>
                <a:latin typeface="Galano Grotesque"/>
              </a:rPr>
              <a:t>2022-23 said that sharing the books and activities in their </a:t>
            </a:r>
            <a:br>
              <a:rPr lang="en-US" sz="1400" b="0" i="0">
                <a:effectLst/>
                <a:latin typeface="Galano Grotesque" pitchFamily="2" charset="77"/>
              </a:rPr>
            </a:br>
            <a:r>
              <a:rPr lang="en-US" sz="1400" b="0" i="0" err="1">
                <a:solidFill>
                  <a:srgbClr val="000000"/>
                </a:solidFill>
                <a:effectLst/>
                <a:latin typeface="Galano Grotesque"/>
              </a:rPr>
              <a:t>Bookstart</a:t>
            </a:r>
            <a:r>
              <a:rPr lang="en-US" sz="1400" b="0" i="0">
                <a:solidFill>
                  <a:srgbClr val="000000"/>
                </a:solidFill>
                <a:effectLst/>
                <a:latin typeface="Galano Grotesque"/>
              </a:rPr>
              <a:t> </a:t>
            </a:r>
            <a:r>
              <a:rPr lang="en-US" sz="1400">
                <a:solidFill>
                  <a:srgbClr val="000000"/>
                </a:solidFill>
                <a:latin typeface="Galano Grotesque"/>
              </a:rPr>
              <a:t>1-2</a:t>
            </a:r>
            <a:r>
              <a:rPr lang="en-US" sz="1400" b="0" i="0">
                <a:solidFill>
                  <a:srgbClr val="000000"/>
                </a:solidFill>
                <a:effectLst/>
                <a:latin typeface="Galano Grotesque"/>
              </a:rPr>
              <a:t> </a:t>
            </a:r>
            <a:r>
              <a:rPr lang="en-US" sz="1400">
                <a:solidFill>
                  <a:srgbClr val="000000"/>
                </a:solidFill>
                <a:latin typeface="Galano Grotesque"/>
              </a:rPr>
              <a:t>Years or </a:t>
            </a:r>
            <a:r>
              <a:rPr lang="en-US" sz="1400" err="1">
                <a:solidFill>
                  <a:srgbClr val="000000"/>
                </a:solidFill>
                <a:latin typeface="Galano Grotesque"/>
              </a:rPr>
              <a:t>Bookstart</a:t>
            </a:r>
            <a:r>
              <a:rPr lang="en-US" sz="1400">
                <a:solidFill>
                  <a:srgbClr val="000000"/>
                </a:solidFill>
                <a:latin typeface="Galano Grotesque"/>
              </a:rPr>
              <a:t> 3-4 Years </a:t>
            </a:r>
            <a:r>
              <a:rPr lang="en-US" sz="1400" b="0" i="0">
                <a:solidFill>
                  <a:srgbClr val="000000"/>
                </a:solidFill>
                <a:effectLst/>
                <a:latin typeface="Galano Grotesque"/>
              </a:rPr>
              <a:t>pack has </a:t>
            </a:r>
            <a:r>
              <a:rPr lang="en-US" sz="1400" b="1" i="0">
                <a:solidFill>
                  <a:schemeClr val="accent6"/>
                </a:solidFill>
                <a:effectLst/>
                <a:latin typeface="Galano Grotesque"/>
              </a:rPr>
              <a:t>helped them to bond, </a:t>
            </a:r>
            <a:br>
              <a:rPr lang="en-US" sz="1400" b="1" i="0">
                <a:effectLst/>
                <a:latin typeface="Galano Grotesque" pitchFamily="2" charset="77"/>
              </a:rPr>
            </a:br>
            <a:r>
              <a:rPr lang="en-US" sz="1400" b="1" i="0">
                <a:solidFill>
                  <a:schemeClr val="accent6"/>
                </a:solidFill>
                <a:effectLst/>
                <a:latin typeface="Galano Grotesque"/>
              </a:rPr>
              <a:t>make memories and encourage interaction</a:t>
            </a:r>
            <a:r>
              <a:rPr lang="en-US" sz="1400" b="0" i="0">
                <a:solidFill>
                  <a:schemeClr val="accent6"/>
                </a:solidFill>
                <a:effectLst/>
                <a:latin typeface="Galano Grotesque"/>
              </a:rPr>
              <a:t>:</a:t>
            </a:r>
          </a:p>
        </p:txBody>
      </p:sp>
      <p:sp>
        <p:nvSpPr>
          <p:cNvPr id="7" name="TextBox 6">
            <a:extLst>
              <a:ext uri="{FF2B5EF4-FFF2-40B4-BE49-F238E27FC236}">
                <a16:creationId xmlns:a16="http://schemas.microsoft.com/office/drawing/2014/main" id="{4F2F1D7F-80D9-21E0-6930-EA9F3BA0C9F8}"/>
              </a:ext>
            </a:extLst>
          </p:cNvPr>
          <p:cNvSpPr txBox="1"/>
          <p:nvPr/>
        </p:nvSpPr>
        <p:spPr>
          <a:xfrm>
            <a:off x="1769819" y="2861046"/>
            <a:ext cx="5426486" cy="2923877"/>
          </a:xfrm>
          <a:prstGeom prst="rect">
            <a:avLst/>
          </a:prstGeom>
          <a:noFill/>
        </p:spPr>
        <p:txBody>
          <a:bodyPr wrap="none" rtlCol="0">
            <a:spAutoFit/>
          </a:bodyPr>
          <a:lstStyle/>
          <a:p>
            <a:pPr marL="285750" indent="-285750" algn="l" rtl="0" fontAlgn="base">
              <a:lnSpc>
                <a:spcPct val="150000"/>
              </a:lnSpc>
              <a:buFont typeface="Arial" panose="020B0604020202020204" pitchFamily="34" charset="0"/>
              <a:buChar char="•"/>
            </a:pPr>
            <a:r>
              <a:rPr lang="en-US" sz="1400" b="1" i="0" dirty="0">
                <a:solidFill>
                  <a:srgbClr val="000000"/>
                </a:solidFill>
                <a:effectLst/>
                <a:latin typeface="Galano Grotesque" pitchFamily="2" charset="77"/>
              </a:rPr>
              <a:t>98% </a:t>
            </a:r>
            <a:r>
              <a:rPr lang="en-US" sz="1400" b="0" i="0" dirty="0">
                <a:solidFill>
                  <a:srgbClr val="000000"/>
                </a:solidFill>
                <a:effectLst/>
                <a:latin typeface="Galano Grotesque" pitchFamily="2" charset="77"/>
              </a:rPr>
              <a:t>said that they/their child</a:t>
            </a:r>
            <a:r>
              <a:rPr lang="en-US" sz="1400" b="1" i="0" dirty="0">
                <a:solidFill>
                  <a:srgbClr val="000000"/>
                </a:solidFill>
                <a:effectLst/>
                <a:latin typeface="Galano Grotesque" pitchFamily="2" charset="77"/>
              </a:rPr>
              <a:t> enjoyed using the pack</a:t>
            </a:r>
            <a:r>
              <a:rPr lang="en-US" sz="1400" b="0" i="0" dirty="0">
                <a:solidFill>
                  <a:srgbClr val="000000"/>
                </a:solidFill>
                <a:effectLst/>
                <a:latin typeface="Galano Grotesque" pitchFamily="2" charset="77"/>
              </a:rPr>
              <a:t> </a:t>
            </a:r>
          </a:p>
          <a:p>
            <a:pPr marL="285750" indent="-285750" algn="l" rtl="0" fontAlgn="base">
              <a:lnSpc>
                <a:spcPct val="150000"/>
              </a:lnSpc>
              <a:buFont typeface="Arial" panose="020B0604020202020204" pitchFamily="34" charset="0"/>
              <a:buChar char="•"/>
            </a:pPr>
            <a:r>
              <a:rPr lang="en-US" sz="1400" b="1" i="0" dirty="0">
                <a:solidFill>
                  <a:srgbClr val="000000"/>
                </a:solidFill>
                <a:effectLst/>
                <a:latin typeface="Galano Grotesque" pitchFamily="2" charset="77"/>
              </a:rPr>
              <a:t>85% </a:t>
            </a:r>
            <a:r>
              <a:rPr lang="en-US" sz="1400" b="0" i="0" u="none" strike="noStrike" dirty="0">
                <a:solidFill>
                  <a:srgbClr val="000000"/>
                </a:solidFill>
                <a:effectLst/>
                <a:latin typeface="Galano Grotesque" pitchFamily="2" charset="77"/>
              </a:rPr>
              <a:t>said their child</a:t>
            </a:r>
            <a:r>
              <a:rPr lang="en-US" sz="1400" b="1" i="0" u="none" strike="noStrike" dirty="0">
                <a:solidFill>
                  <a:srgbClr val="000000"/>
                </a:solidFill>
                <a:effectLst/>
                <a:latin typeface="Galano Grotesque" pitchFamily="2" charset="77"/>
              </a:rPr>
              <a:t> learnt something new</a:t>
            </a:r>
            <a:r>
              <a:rPr lang="en-US" sz="1400" b="0" i="0" u="none" strike="noStrike" dirty="0">
                <a:solidFill>
                  <a:srgbClr val="000000"/>
                </a:solidFill>
                <a:effectLst/>
                <a:latin typeface="Galano Grotesque" pitchFamily="2" charset="77"/>
              </a:rPr>
              <a:t> from the </a:t>
            </a:r>
            <a:br>
              <a:rPr lang="en-US" sz="1400" b="0" i="0" u="none" strike="noStrike" dirty="0">
                <a:solidFill>
                  <a:srgbClr val="000000"/>
                </a:solidFill>
                <a:effectLst/>
                <a:latin typeface="Galano Grotesque" pitchFamily="2" charset="77"/>
              </a:rPr>
            </a:br>
            <a:r>
              <a:rPr lang="en-US" sz="1400" b="0" i="0" u="none" strike="noStrike" dirty="0">
                <a:solidFill>
                  <a:srgbClr val="000000"/>
                </a:solidFill>
                <a:effectLst/>
                <a:latin typeface="Galano Grotesque" pitchFamily="2" charset="77"/>
              </a:rPr>
              <a:t>pack about the world around them</a:t>
            </a:r>
            <a:r>
              <a:rPr lang="en-US" sz="1400" b="0" i="0" dirty="0">
                <a:solidFill>
                  <a:srgbClr val="000000"/>
                </a:solidFill>
                <a:effectLst/>
                <a:latin typeface="Galano Grotesque" pitchFamily="2" charset="77"/>
              </a:rPr>
              <a:t> </a:t>
            </a:r>
          </a:p>
          <a:p>
            <a:pPr marL="285750" indent="-285750" algn="l" rtl="0" fontAlgn="base">
              <a:lnSpc>
                <a:spcPct val="150000"/>
              </a:lnSpc>
              <a:buFont typeface="Arial" panose="020B0604020202020204" pitchFamily="34" charset="0"/>
              <a:buChar char="•"/>
            </a:pPr>
            <a:r>
              <a:rPr lang="en-US" sz="1400" b="1" i="0" dirty="0">
                <a:solidFill>
                  <a:srgbClr val="000000"/>
                </a:solidFill>
                <a:effectLst/>
                <a:latin typeface="Galano Grotesque" pitchFamily="2" charset="77"/>
              </a:rPr>
              <a:t>78%</a:t>
            </a:r>
            <a:r>
              <a:rPr lang="en-US" sz="1400" b="0" i="0" dirty="0">
                <a:solidFill>
                  <a:srgbClr val="000000"/>
                </a:solidFill>
                <a:effectLst/>
                <a:latin typeface="Galano Grotesque" pitchFamily="2" charset="77"/>
              </a:rPr>
              <a:t> of families</a:t>
            </a:r>
            <a:r>
              <a:rPr lang="en-US" sz="1400" b="1" i="0" dirty="0">
                <a:solidFill>
                  <a:srgbClr val="000000"/>
                </a:solidFill>
                <a:effectLst/>
                <a:latin typeface="Galano Grotesque" pitchFamily="2" charset="77"/>
              </a:rPr>
              <a:t> learnt something new about different </a:t>
            </a:r>
            <a:br>
              <a:rPr lang="en-US" sz="1400" b="1" i="0" dirty="0">
                <a:solidFill>
                  <a:srgbClr val="000000"/>
                </a:solidFill>
                <a:effectLst/>
                <a:latin typeface="Galano Grotesque" pitchFamily="2" charset="77"/>
              </a:rPr>
            </a:br>
            <a:r>
              <a:rPr lang="en-US" sz="1400" b="1" i="0" dirty="0">
                <a:solidFill>
                  <a:srgbClr val="000000"/>
                </a:solidFill>
                <a:effectLst/>
                <a:latin typeface="Galano Grotesque" pitchFamily="2" charset="77"/>
              </a:rPr>
              <a:t>ways to share stories </a:t>
            </a:r>
            <a:r>
              <a:rPr lang="en-US" sz="1400" b="0" i="0" dirty="0">
                <a:solidFill>
                  <a:srgbClr val="000000"/>
                </a:solidFill>
                <a:effectLst/>
                <a:latin typeface="Galano Grotesque" pitchFamily="2" charset="77"/>
              </a:rPr>
              <a:t>together </a:t>
            </a:r>
          </a:p>
          <a:p>
            <a:pPr marL="285750" indent="-285750" algn="l" rtl="0" fontAlgn="base">
              <a:lnSpc>
                <a:spcPct val="150000"/>
              </a:lnSpc>
              <a:buFont typeface="Arial" panose="020B0604020202020204" pitchFamily="34" charset="0"/>
              <a:buChar char="•"/>
            </a:pPr>
            <a:r>
              <a:rPr lang="en-US" sz="1400" b="1" i="0" dirty="0">
                <a:solidFill>
                  <a:srgbClr val="000000"/>
                </a:solidFill>
                <a:effectLst/>
                <a:latin typeface="Galano Grotesque" pitchFamily="2" charset="77"/>
              </a:rPr>
              <a:t>67%</a:t>
            </a:r>
            <a:r>
              <a:rPr lang="en-US" sz="1400" b="0" i="0" dirty="0">
                <a:solidFill>
                  <a:srgbClr val="000000"/>
                </a:solidFill>
                <a:effectLst/>
                <a:latin typeface="Galano Grotesque" pitchFamily="2" charset="77"/>
              </a:rPr>
              <a:t> learnt something new about the </a:t>
            </a:r>
            <a:r>
              <a:rPr lang="en-US" sz="1400" b="1" i="0" dirty="0">
                <a:solidFill>
                  <a:srgbClr val="000000"/>
                </a:solidFill>
                <a:effectLst/>
                <a:latin typeface="Galano Grotesque" pitchFamily="2" charset="77"/>
              </a:rPr>
              <a:t>benefits of reading</a:t>
            </a:r>
            <a:r>
              <a:rPr lang="en-US" sz="1400" b="0" i="0" dirty="0">
                <a:solidFill>
                  <a:srgbClr val="000000"/>
                </a:solidFill>
                <a:effectLst/>
                <a:latin typeface="Galano Grotesque" pitchFamily="2" charset="77"/>
              </a:rPr>
              <a:t> </a:t>
            </a:r>
          </a:p>
          <a:p>
            <a:pPr marL="285750" indent="-285750" algn="l" rtl="0" fontAlgn="base">
              <a:lnSpc>
                <a:spcPct val="150000"/>
              </a:lnSpc>
              <a:buFont typeface="Arial" panose="020B0604020202020204" pitchFamily="34" charset="0"/>
              <a:buChar char="•"/>
            </a:pPr>
            <a:r>
              <a:rPr lang="en-US" sz="1400" b="1" i="0" dirty="0">
                <a:solidFill>
                  <a:srgbClr val="000000"/>
                </a:solidFill>
                <a:effectLst/>
                <a:latin typeface="Galano Grotesque" pitchFamily="2" charset="77"/>
              </a:rPr>
              <a:t>66%</a:t>
            </a:r>
            <a:r>
              <a:rPr lang="en-US" sz="1400" b="0" i="0" dirty="0">
                <a:solidFill>
                  <a:srgbClr val="000000"/>
                </a:solidFill>
                <a:effectLst/>
                <a:latin typeface="Galano Grotesque" pitchFamily="2" charset="77"/>
              </a:rPr>
              <a:t> of families said that the pack prompted them to </a:t>
            </a:r>
            <a:br>
              <a:rPr lang="en-US" sz="1400" b="0" i="0" dirty="0">
                <a:solidFill>
                  <a:srgbClr val="000000"/>
                </a:solidFill>
                <a:effectLst/>
                <a:latin typeface="Galano Grotesque" pitchFamily="2" charset="77"/>
              </a:rPr>
            </a:br>
            <a:r>
              <a:rPr lang="en-US" sz="1400" b="1" i="0" dirty="0">
                <a:solidFill>
                  <a:srgbClr val="000000"/>
                </a:solidFill>
                <a:effectLst/>
                <a:latin typeface="Galano Grotesque" pitchFamily="2" charset="77"/>
              </a:rPr>
              <a:t>visit their local library</a:t>
            </a:r>
            <a:r>
              <a:rPr lang="en-US" sz="1400" b="0" i="0" dirty="0">
                <a:solidFill>
                  <a:srgbClr val="000000"/>
                </a:solidFill>
                <a:effectLst/>
                <a:latin typeface="Galano Grotesque" pitchFamily="2" charset="77"/>
              </a:rPr>
              <a:t> </a:t>
            </a:r>
          </a:p>
          <a:p>
            <a:pPr algn="ctr"/>
            <a:endParaRPr lang="en-US" sz="1600" dirty="0">
              <a:latin typeface="Galano Grotesque" pitchFamily="2" charset="77"/>
            </a:endParaRPr>
          </a:p>
        </p:txBody>
      </p:sp>
      <p:pic>
        <p:nvPicPr>
          <p:cNvPr id="6" name="Picture 5" descr="A group of colorful books&#10;&#10;Description automatically generated with medium confidence">
            <a:extLst>
              <a:ext uri="{FF2B5EF4-FFF2-40B4-BE49-F238E27FC236}">
                <a16:creationId xmlns:a16="http://schemas.microsoft.com/office/drawing/2014/main" id="{1849CF1B-9CD0-AF56-9AE5-73753714C2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5095" y="1157075"/>
            <a:ext cx="4226323" cy="2356527"/>
          </a:xfrm>
          <a:prstGeom prst="rect">
            <a:avLst/>
          </a:prstGeom>
        </p:spPr>
      </p:pic>
      <p:pic>
        <p:nvPicPr>
          <p:cNvPr id="11" name="Picture 10" descr="A group of children's books&#10;&#10;Description automatically generated">
            <a:extLst>
              <a:ext uri="{FF2B5EF4-FFF2-40B4-BE49-F238E27FC236}">
                <a16:creationId xmlns:a16="http://schemas.microsoft.com/office/drawing/2014/main" id="{91FB5CC5-03DB-3E3D-D812-6E7261835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6305" y="3513602"/>
            <a:ext cx="4226323" cy="2356528"/>
          </a:xfrm>
          <a:prstGeom prst="rect">
            <a:avLst/>
          </a:prstGeom>
        </p:spPr>
      </p:pic>
    </p:spTree>
    <p:extLst>
      <p:ext uri="{BB962C8B-B14F-4D97-AF65-F5344CB8AC3E}">
        <p14:creationId xmlns:p14="http://schemas.microsoft.com/office/powerpoint/2010/main" val="1371813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77EBD2-CFEE-5352-EDD6-F5A49603D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0C2921F8-6516-7589-4D20-F454D1FF794D}"/>
              </a:ext>
            </a:extLst>
          </p:cNvPr>
          <p:cNvSpPr>
            <a:spLocks noGrp="1"/>
          </p:cNvSpPr>
          <p:nvPr>
            <p:ph type="title"/>
          </p:nvPr>
        </p:nvSpPr>
        <p:spPr>
          <a:xfrm>
            <a:off x="259460" y="378318"/>
            <a:ext cx="11871161" cy="808492"/>
          </a:xfrm>
        </p:spPr>
        <p:txBody>
          <a:bodyPr/>
          <a:lstStyle/>
          <a:p>
            <a:r>
              <a:rPr lang="en-US">
                <a:latin typeface="Galano Grotesque"/>
                <a:cs typeface="Arial"/>
              </a:rPr>
              <a:t>Early Years: Resources for Parents</a:t>
            </a:r>
            <a:endParaRPr lang="en-US"/>
          </a:p>
        </p:txBody>
      </p:sp>
      <p:sp>
        <p:nvSpPr>
          <p:cNvPr id="10" name="TextBox 9">
            <a:extLst>
              <a:ext uri="{FF2B5EF4-FFF2-40B4-BE49-F238E27FC236}">
                <a16:creationId xmlns:a16="http://schemas.microsoft.com/office/drawing/2014/main" id="{60B30868-EBD0-85BF-B64F-83B90578948B}"/>
              </a:ext>
            </a:extLst>
          </p:cNvPr>
          <p:cNvSpPr txBox="1"/>
          <p:nvPr/>
        </p:nvSpPr>
        <p:spPr>
          <a:xfrm>
            <a:off x="6001881" y="1952313"/>
            <a:ext cx="5306071" cy="2953373"/>
          </a:xfrm>
          <a:prstGeom prst="rect">
            <a:avLst/>
          </a:prstGeom>
          <a:noFill/>
        </p:spPr>
        <p:txBody>
          <a:bodyPr wrap="square" lIns="91440" tIns="45720" rIns="91440" bIns="45720" anchor="t">
            <a:spAutoFit/>
          </a:bodyPr>
          <a:lstStyle/>
          <a:p>
            <a:pPr>
              <a:lnSpc>
                <a:spcPts val="2500"/>
              </a:lnSpc>
            </a:pPr>
            <a:r>
              <a:rPr lang="en-US" sz="1400" dirty="0">
                <a:solidFill>
                  <a:srgbClr val="000000"/>
                </a:solidFill>
                <a:latin typeface="Galano Grotesque"/>
              </a:rPr>
              <a:t>Alongside </a:t>
            </a:r>
            <a:r>
              <a:rPr lang="en-US" sz="1400" b="0" i="0" dirty="0">
                <a:solidFill>
                  <a:srgbClr val="000000"/>
                </a:solidFill>
                <a:effectLst/>
                <a:latin typeface="Galano Grotesque"/>
              </a:rPr>
              <a:t>the physical packs, </a:t>
            </a:r>
            <a:r>
              <a:rPr lang="en-US" sz="1400" dirty="0">
                <a:solidFill>
                  <a:srgbClr val="000000"/>
                </a:solidFill>
                <a:latin typeface="Galano Grotesque"/>
              </a:rPr>
              <a:t>BookTrust Cymru has also created</a:t>
            </a:r>
            <a:r>
              <a:rPr lang="en-US" sz="1400" b="0" i="0" dirty="0">
                <a:solidFill>
                  <a:srgbClr val="000000"/>
                </a:solidFill>
                <a:effectLst/>
                <a:latin typeface="Galano Grotesque"/>
              </a:rPr>
              <a:t> a digital Family Hub.</a:t>
            </a:r>
            <a:endParaRPr lang="en-US" sz="1400" dirty="0">
              <a:latin typeface="Galano Grotesque"/>
            </a:endParaRPr>
          </a:p>
          <a:p>
            <a:pPr algn="l" rtl="0" fontAlgn="base">
              <a:lnSpc>
                <a:spcPts val="2500"/>
              </a:lnSpc>
            </a:pPr>
            <a:endParaRPr lang="en-US" sz="1400" dirty="0">
              <a:solidFill>
                <a:srgbClr val="000000"/>
              </a:solidFill>
              <a:latin typeface="Galano Grotesque" pitchFamily="2" charset="77"/>
            </a:endParaRPr>
          </a:p>
          <a:p>
            <a:pPr fontAlgn="base">
              <a:lnSpc>
                <a:spcPts val="2500"/>
              </a:lnSpc>
            </a:pPr>
            <a:r>
              <a:rPr lang="en-US" sz="1400" b="0" i="0" dirty="0">
                <a:solidFill>
                  <a:srgbClr val="000000"/>
                </a:solidFill>
                <a:effectLst/>
                <a:latin typeface="Galano Grotesque" pitchFamily="2" charset="77"/>
              </a:rPr>
              <a:t>Here, families can find </a:t>
            </a:r>
            <a:r>
              <a:rPr lang="en-US" sz="1400" dirty="0">
                <a:solidFill>
                  <a:srgbClr val="000000"/>
                </a:solidFill>
                <a:latin typeface="Galano Grotesque" pitchFamily="2" charset="77"/>
              </a:rPr>
              <a:t>further </a:t>
            </a:r>
            <a:r>
              <a:rPr lang="en-US" sz="1400" b="0" i="0" dirty="0">
                <a:solidFill>
                  <a:srgbClr val="000000"/>
                </a:solidFill>
                <a:effectLst/>
                <a:latin typeface="Galano Grotesque" pitchFamily="2" charset="77"/>
              </a:rPr>
              <a:t>activities, read-along videos, book suggestions and advice on reading with their child.</a:t>
            </a:r>
          </a:p>
          <a:p>
            <a:pPr algn="l" rtl="0" fontAlgn="base">
              <a:lnSpc>
                <a:spcPts val="2500"/>
              </a:lnSpc>
            </a:pPr>
            <a:endParaRPr lang="en-US" sz="1400" dirty="0">
              <a:solidFill>
                <a:srgbClr val="000000"/>
              </a:solidFill>
              <a:latin typeface="Galano Grotesque" pitchFamily="2" charset="77"/>
            </a:endParaRPr>
          </a:p>
          <a:p>
            <a:pPr fontAlgn="base">
              <a:lnSpc>
                <a:spcPts val="2500"/>
              </a:lnSpc>
            </a:pPr>
            <a:r>
              <a:rPr lang="en-US" sz="1400" b="0" i="0" dirty="0">
                <a:solidFill>
                  <a:srgbClr val="000000"/>
                </a:solidFill>
                <a:effectLst/>
                <a:latin typeface="Galano Grotesque"/>
              </a:rPr>
              <a:t>Families can access the Hub via the QR code on the back of their pack, or by going to </a:t>
            </a:r>
            <a:r>
              <a:rPr lang="en-US" sz="1400" b="1" i="0" dirty="0">
                <a:solidFill>
                  <a:schemeClr val="accent1"/>
                </a:solidFill>
                <a:effectLst/>
                <a:latin typeface="Galano Grotesque"/>
                <a:hlinkClick r:id="rId5">
                  <a:extLst>
                    <a:ext uri="{A12FA001-AC4F-418D-AE19-62706E023703}">
                      <ahyp:hlinkClr xmlns:ahyp="http://schemas.microsoft.com/office/drawing/2018/hyperlinkcolor" val="tx"/>
                    </a:ext>
                  </a:extLst>
                </a:hlinkClick>
              </a:rPr>
              <a:t>booktrust.org.uk/</a:t>
            </a:r>
            <a:r>
              <a:rPr lang="en-US" sz="1400" b="1" dirty="0" err="1">
                <a:solidFill>
                  <a:schemeClr val="accent1"/>
                </a:solidFill>
                <a:latin typeface="Galano Grotesque"/>
                <a:hlinkClick r:id="rId5">
                  <a:extLst>
                    <a:ext uri="{A12FA001-AC4F-418D-AE19-62706E023703}">
                      <ahyp:hlinkClr xmlns:ahyp="http://schemas.microsoft.com/office/drawing/2018/hyperlinkcolor" val="tx"/>
                    </a:ext>
                  </a:extLst>
                </a:hlinkClick>
              </a:rPr>
              <a:t>familyhubwales</a:t>
            </a:r>
            <a:r>
              <a:rPr lang="en-US" sz="1400" b="1" dirty="0">
                <a:solidFill>
                  <a:schemeClr val="accent1"/>
                </a:solidFill>
                <a:latin typeface="Galano Grotesque"/>
              </a:rPr>
              <a:t> </a:t>
            </a:r>
            <a:endParaRPr lang="en-US" sz="1400" b="1" i="0" dirty="0">
              <a:solidFill>
                <a:schemeClr val="accent1"/>
              </a:solidFill>
              <a:effectLst/>
              <a:latin typeface="Galano Grotesque" pitchFamily="2" charset="77"/>
            </a:endParaRPr>
          </a:p>
          <a:p>
            <a:pPr algn="l" rtl="0" fontAlgn="base">
              <a:lnSpc>
                <a:spcPct val="150000"/>
              </a:lnSpc>
            </a:pPr>
            <a:endParaRPr lang="en-US" sz="1400" b="0" i="0" dirty="0">
              <a:effectLst/>
              <a:latin typeface="Galano Grotesque" pitchFamily="2" charset="77"/>
            </a:endParaRPr>
          </a:p>
        </p:txBody>
      </p:sp>
      <p:pic>
        <p:nvPicPr>
          <p:cNvPr id="6" name="Picture 5" descr="A group of books on a line&#10;&#10;Description automatically generated">
            <a:extLst>
              <a:ext uri="{FF2B5EF4-FFF2-40B4-BE49-F238E27FC236}">
                <a16:creationId xmlns:a16="http://schemas.microsoft.com/office/drawing/2014/main" id="{778027DB-6BC1-689B-6ECC-4E93319EEA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9929" y="1159825"/>
            <a:ext cx="5306072" cy="4096068"/>
          </a:xfrm>
          <a:prstGeom prst="rect">
            <a:avLst/>
          </a:prstGeom>
          <a:noFill/>
          <a:ln>
            <a:noFill/>
          </a:ln>
        </p:spPr>
      </p:pic>
      <p:pic>
        <p:nvPicPr>
          <p:cNvPr id="8" name="Picture 7" descr="A screenshot of a book trust website&#10;&#10;Description automatically generated">
            <a:extLst>
              <a:ext uri="{FF2B5EF4-FFF2-40B4-BE49-F238E27FC236}">
                <a16:creationId xmlns:a16="http://schemas.microsoft.com/office/drawing/2014/main" id="{8385662E-B806-33CE-CFD1-3A268EB7E73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75595" y="1728511"/>
            <a:ext cx="4040621" cy="2985680"/>
          </a:xfrm>
          <a:prstGeom prst="rect">
            <a:avLst/>
          </a:prstGeom>
          <a:noFill/>
          <a:ln>
            <a:noFill/>
          </a:ln>
        </p:spPr>
      </p:pic>
    </p:spTree>
    <p:extLst>
      <p:ext uri="{BB962C8B-B14F-4D97-AF65-F5344CB8AC3E}">
        <p14:creationId xmlns:p14="http://schemas.microsoft.com/office/powerpoint/2010/main" val="159472066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1_Office Theme">
  <a:themeElements>
    <a:clrScheme name="BT 1">
      <a:dk1>
        <a:srgbClr val="000000"/>
      </a:dk1>
      <a:lt1>
        <a:srgbClr val="FFFFFF"/>
      </a:lt1>
      <a:dk2>
        <a:srgbClr val="4A4F55"/>
      </a:dk2>
      <a:lt2>
        <a:srgbClr val="E7E6E6"/>
      </a:lt2>
      <a:accent1>
        <a:srgbClr val="1DA5A0"/>
      </a:accent1>
      <a:accent2>
        <a:srgbClr val="BC198B"/>
      </a:accent2>
      <a:accent3>
        <a:srgbClr val="132859"/>
      </a:accent3>
      <a:accent4>
        <a:srgbClr val="42A1E0"/>
      </a:accent4>
      <a:accent5>
        <a:srgbClr val="FFCC00"/>
      </a:accent5>
      <a:accent6>
        <a:srgbClr val="18837F"/>
      </a:accent6>
      <a:hlink>
        <a:srgbClr val="DA384B"/>
      </a:hlink>
      <a:folHlink>
        <a:srgbClr val="6E0559"/>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600" dirty="0" err="1" smtClean="0">
            <a:latin typeface="Galano Grotesque"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1600" dirty="0" smtClean="0">
            <a:latin typeface="Galano Grotesque" pitchFamily="2" charset="77"/>
          </a:defRPr>
        </a:defPPr>
      </a:lstStyle>
    </a:txDef>
  </a:objectDefaults>
  <a:extraClrSchemeLst/>
  <a:extLst>
    <a:ext uri="{05A4C25C-085E-4340-85A3-A5531E510DB2}">
      <thm15:themeFamily xmlns:thm15="http://schemas.microsoft.com/office/thememl/2012/main" name="BookTrust 16-9 PPT MASTER-03" id="{FD715BD4-DF5B-6843-867D-4FA41711A5EF}" vid="{6ABFAD6A-FF54-B844-ACD6-96EA269202F4}"/>
    </a:ext>
  </a:extLst>
</a:theme>
</file>

<file path=ppt/theme/theme2.xml><?xml version="1.0" encoding="utf-8"?>
<a:theme xmlns:a="http://schemas.openxmlformats.org/drawingml/2006/main" name="1_Office Theme">
  <a:themeElements>
    <a:clrScheme name="BT 1">
      <a:dk1>
        <a:srgbClr val="000000"/>
      </a:dk1>
      <a:lt1>
        <a:srgbClr val="FFFFFF"/>
      </a:lt1>
      <a:dk2>
        <a:srgbClr val="4A4F55"/>
      </a:dk2>
      <a:lt2>
        <a:srgbClr val="E7E6E6"/>
      </a:lt2>
      <a:accent1>
        <a:srgbClr val="1DA5A0"/>
      </a:accent1>
      <a:accent2>
        <a:srgbClr val="BC198B"/>
      </a:accent2>
      <a:accent3>
        <a:srgbClr val="132859"/>
      </a:accent3>
      <a:accent4>
        <a:srgbClr val="42A1E0"/>
      </a:accent4>
      <a:accent5>
        <a:srgbClr val="FFCC00"/>
      </a:accent5>
      <a:accent6>
        <a:srgbClr val="18837F"/>
      </a:accent6>
      <a:hlink>
        <a:srgbClr val="DA384B"/>
      </a:hlink>
      <a:folHlink>
        <a:srgbClr val="6E0559"/>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600" dirty="0" err="1" smtClean="0">
            <a:latin typeface="Galano Grotesque" pitchFamily="2" charset="77"/>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1600" dirty="0" smtClean="0">
            <a:latin typeface="Galano Grotesque" pitchFamily="2" charset="77"/>
          </a:defRPr>
        </a:defPPr>
      </a:lstStyle>
    </a:txDef>
  </a:objectDefaults>
  <a:extraClrSchemeLst/>
  <a:extLst>
    <a:ext uri="{05A4C25C-085E-4340-85A3-A5531E510DB2}">
      <thm15:themeFamily xmlns:thm15="http://schemas.microsoft.com/office/thememl/2012/main" name="BookTrust 16-9 PPT MASTER-03" id="{FD715BD4-DF5B-6843-867D-4FA41711A5EF}" vid="{6ABFAD6A-FF54-B844-ACD6-96EA269202F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503c96d-a50b-40a0-bd4f-5e72c1c755d7">
      <UserInfo>
        <DisplayName>Amy Simpson</DisplayName>
        <AccountId>39</AccountId>
        <AccountType/>
      </UserInfo>
      <UserInfo>
        <DisplayName>Shauni Sanderson</DisplayName>
        <AccountId>19</AccountId>
        <AccountType/>
      </UserInfo>
      <UserInfo>
        <DisplayName>Phil Savery</DisplayName>
        <AccountId>86</AccountId>
        <AccountType/>
      </UserInfo>
      <UserInfo>
        <DisplayName>Claire Taylor</DisplayName>
        <AccountId>30</AccountId>
        <AccountType/>
      </UserInfo>
    </SharedWithUsers>
    <lcf76f155ced4ddcb4097134ff3c332f xmlns="c6107f90-8594-4c6b-988e-43ec123e2c18">
      <Terms xmlns="http://schemas.microsoft.com/office/infopath/2007/PartnerControls"/>
    </lcf76f155ced4ddcb4097134ff3c332f>
    <TaxCatchAll xmlns="c503c96d-a50b-40a0-bd4f-5e72c1c755d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677CB42E52B6D4D8FA2B3184862563C" ma:contentTypeVersion="12" ma:contentTypeDescription="Create a new document." ma:contentTypeScope="" ma:versionID="8b4da1f773eb80aa80378369630f834b">
  <xsd:schema xmlns:xsd="http://www.w3.org/2001/XMLSchema" xmlns:xs="http://www.w3.org/2001/XMLSchema" xmlns:p="http://schemas.microsoft.com/office/2006/metadata/properties" xmlns:ns2="c503c96d-a50b-40a0-bd4f-5e72c1c755d7" xmlns:ns3="c6107f90-8594-4c6b-988e-43ec123e2c18" targetNamespace="http://schemas.microsoft.com/office/2006/metadata/properties" ma:root="true" ma:fieldsID="6534506421b675113650aa85a7bf9d84" ns2:_="" ns3:_="">
    <xsd:import namespace="c503c96d-a50b-40a0-bd4f-5e72c1c755d7"/>
    <xsd:import namespace="c6107f90-8594-4c6b-988e-43ec123e2c1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03c96d-a50b-40a0-bd4f-5e72c1c755d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a07dbc5-9b1d-4bd2-adbb-7dd35711593b}" ma:internalName="TaxCatchAll" ma:showField="CatchAllData" ma:web="c503c96d-a50b-40a0-bd4f-5e72c1c755d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107f90-8594-4c6b-988e-43ec123e2c1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48d9d8c-cff5-4425-be42-cab210788a6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B8FBA0-73D7-496E-94C0-702F0060D08C}">
  <ds:schemaRefs>
    <ds:schemaRef ds:uri="c503c96d-a50b-40a0-bd4f-5e72c1c755d7"/>
    <ds:schemaRef ds:uri="c6107f90-8594-4c6b-988e-43ec123e2c1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B36C9AE-BCC8-44E6-AAED-FACCA7587663}">
  <ds:schemaRefs>
    <ds:schemaRef ds:uri="c503c96d-a50b-40a0-bd4f-5e72c1c755d7"/>
    <ds:schemaRef ds:uri="c6107f90-8594-4c6b-988e-43ec123e2c1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B2CE67B-865E-4BF9-AC1B-925210CC9F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TotalTime>
  <Words>1408</Words>
  <Application>Microsoft Office PowerPoint</Application>
  <PresentationFormat>Widescreen</PresentationFormat>
  <Paragraphs>115</Paragraphs>
  <Slides>18</Slides>
  <Notes>12</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1_Office Theme</vt:lpstr>
      <vt:lpstr>1_Office Theme</vt:lpstr>
      <vt:lpstr>Bookstart 1-2 and Bookstart 3-4 Years Packs Slides for partners</vt:lpstr>
      <vt:lpstr>About BookTrust Cymru</vt:lpstr>
      <vt:lpstr>About BookTrust Cymru</vt:lpstr>
      <vt:lpstr>The benefits of reading</vt:lpstr>
      <vt:lpstr>Reading in the early years</vt:lpstr>
      <vt:lpstr>The BookTrust Cymru Reading Journey</vt:lpstr>
      <vt:lpstr>BookTrust Cymru’s Bookstart 1-2 Years and Bookstart  3-4 Years Offer</vt:lpstr>
      <vt:lpstr>Bookstart 1-2 Years and Bookstart 3-4 Years</vt:lpstr>
      <vt:lpstr>Early Years: Resources for Parents</vt:lpstr>
      <vt:lpstr>Resources for Partners – Storyteller Toolkit</vt:lpstr>
      <vt:lpstr>Digital Resources for Partners</vt:lpstr>
      <vt:lpstr>Gifting your packs</vt:lpstr>
      <vt:lpstr>Creating an impactful gifting moment</vt:lpstr>
      <vt:lpstr>Creating an impactful gifting moment</vt:lpstr>
      <vt:lpstr>Building confidence to share stories</vt:lpstr>
      <vt:lpstr>Libraries</vt:lpstr>
      <vt:lpstr>Useful links and further information</vt:lpstr>
      <vt:lpstr>Thank you for helping to get children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Amy Simpson</cp:lastModifiedBy>
  <cp:revision>11</cp:revision>
  <dcterms:created xsi:type="dcterms:W3CDTF">2023-08-02T11:17:37Z</dcterms:created>
  <dcterms:modified xsi:type="dcterms:W3CDTF">2023-09-18T07:56:02Z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0x010100E677CB42E52B6D4D8FA2B3184862563C</vt:lpwstr>
  </property>
  <property fmtid="{D5CDD505-2E9C-101B-9397-08002B2CF9AE}" pid="3" name="MediaServiceImageTags">
    <vt:lpwstr/>
  </property>
</Properties>
</file>