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73" r:id="rId3"/>
    <p:sldId id="275" r:id="rId4"/>
    <p:sldId id="277" r:id="rId5"/>
    <p:sldId id="279" r:id="rId6"/>
    <p:sldId id="282" r:id="rId7"/>
    <p:sldId id="264" r:id="rId8"/>
    <p:sldId id="281" r:id="rId9"/>
    <p:sldId id="271" r:id="rId10"/>
    <p:sldId id="268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Harker" initials="A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D00"/>
    <a:srgbClr val="DFDA00"/>
    <a:srgbClr val="FFFF99"/>
    <a:srgbClr val="009999"/>
    <a:srgbClr val="990099"/>
    <a:srgbClr val="800080"/>
    <a:srgbClr val="66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55" autoAdjust="0"/>
  </p:normalViewPr>
  <p:slideViewPr>
    <p:cSldViewPr>
      <p:cViewPr varScale="1">
        <p:scale>
          <a:sx n="84" d="100"/>
          <a:sy n="84" d="100"/>
        </p:scale>
        <p:origin x="23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69585-EF86-4336-94FD-BA34E7C18726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CB7FC-0A3F-4AE1-9929-E8739F5435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2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CB7FC-0A3F-4AE1-9929-E8739F5435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60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about </a:t>
            </a:r>
            <a:r>
              <a:rPr lang="en-US" dirty="0" err="1"/>
              <a:t>BookTrust</a:t>
            </a:r>
            <a:r>
              <a:rPr lang="en-US" dirty="0"/>
              <a:t>, please visit www.booktrust.org.uk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992BE-850A-45F9-BE47-47A4F397E2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5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ea typeface="Calibri"/>
                <a:cs typeface="Times New Roman"/>
              </a:rPr>
              <a:t>The</a:t>
            </a:r>
            <a:r>
              <a:rPr lang="en-GB" sz="1200" b="0" baseline="0" dirty="0">
                <a:ea typeface="Calibri"/>
                <a:cs typeface="Times New Roman"/>
              </a:rPr>
              <a:t> </a:t>
            </a:r>
            <a:r>
              <a:rPr lang="en-GB" sz="1200" b="1" dirty="0">
                <a:ea typeface="Calibri"/>
                <a:cs typeface="Times New Roman"/>
              </a:rPr>
              <a:t>Letterbox Club</a:t>
            </a:r>
            <a:r>
              <a:rPr lang="en-GB" sz="1200" dirty="0">
                <a:ea typeface="Calibri"/>
                <a:cs typeface="Times New Roman"/>
              </a:rPr>
              <a:t> is run</a:t>
            </a:r>
            <a:r>
              <a:rPr lang="en-GB" sz="1200" baseline="0" dirty="0">
                <a:ea typeface="Calibri"/>
                <a:cs typeface="Times New Roman"/>
              </a:rPr>
              <a:t> by Book Trust, in partnership with the University of Leicester – it all started with a small pilot in Leicester in 2003!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a parcel through the post is exciting for anyone and the Letterbox Club uses this excitement to encourage children who are looked-after and other children aged 3 to 13 to engage with reading at home. The overarching aim is to inspire a love of reading and engagement with numeracy, whilst encouraging a sense of shared learning with their carers.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Parcels are usually sent from May to October to cover the summer holiday period and to support a smoother transition to the next school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992BE-850A-45F9-BE47-47A4F397E2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42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local authorities (LA) or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 who is lower or higher ability, they can choose the parcel that will suit them most – we leave this up to the knowledge and expertise of the LA or school!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parcels do not have the ages/ year groups written on them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this reason. Each school/LA can request to see the contents of each colour to help them decide what’s best.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CB7FC-0A3F-4AE1-9929-E8739F54356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1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 books selected include a mix of different genres to give the children access to a wide selection of material, including: fairy tales, classic and contemporary stories, picture books, novelty/joke books, poetry, non-fiction and audio books.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Each year there’s an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independent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book selection panel, containing a mixture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of professionals. Letterbox Club coordinators/ LACE workers/ librarians/ publishers/ carers/ care leavers etc. to ensure we gain a variety of views/ the best books are selected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Books are selected that capture interest and imagination and that stimulate a dialogue between families and children, and also between children and their peers.</a:t>
            </a:r>
            <a:r>
              <a:rPr lang="en-GB" sz="1200" baseline="0" dirty="0">
                <a:solidFill>
                  <a:schemeClr val="tx1"/>
                </a:solidFill>
                <a:latin typeface="+mn-lt"/>
              </a:rPr>
              <a:t>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CB7FC-0A3F-4AE1-9929-E8739F54356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1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quote shows the importance of including a range of books, both to widen reading and to find what really inspires different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CB7FC-0A3F-4AE1-9929-E8739F5435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77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Letterbox Club parcels are a great way to encourage shared reading and talking between carers and children about the contents of the parcels.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CB7FC-0A3F-4AE1-9929-E8739F54356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0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>
                <a:solidFill>
                  <a:srgbClr val="FF0000"/>
                </a:solidFill>
              </a:rPr>
              <a:t>Full evaluation</a:t>
            </a:r>
            <a:r>
              <a:rPr lang="en-GB" i="0" baseline="0" dirty="0">
                <a:solidFill>
                  <a:srgbClr val="FF0000"/>
                </a:solidFill>
              </a:rPr>
              <a:t> information can be found on the website (including all of the evaluation reports): https://www.booktrust.org.uk/supporting-you/practitioners/our-programmes/letterbox-club/</a:t>
            </a:r>
          </a:p>
          <a:p>
            <a:endParaRPr lang="en-GB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CB7FC-0A3F-4AE1-9929-E8739F54356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8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Please add LA/school contact details if</a:t>
            </a:r>
            <a:r>
              <a:rPr lang="en-GB" baseline="0" dirty="0"/>
              <a:t> relevant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CB7FC-0A3F-4AE1-9929-E8739F54356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5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F44-E941-4A52-89AF-07A9218CF4F6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95ED-6BBD-402C-8F9E-AD378693CF2C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0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2859-38CD-4109-8084-EDEBC0749A31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7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934"/>
            <a:ext cx="8229600" cy="5288463"/>
          </a:xfrm>
        </p:spPr>
        <p:txBody>
          <a:bodyPr numCol="1" spcCol="2209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0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Navy"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rgbClr val="142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rgbClr val="142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7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17875"/>
            <a:ext cx="8229600" cy="1308050"/>
          </a:xfrm>
        </p:spPr>
        <p:txBody>
          <a:bodyPr anchor="b" anchorCtr="0"/>
          <a:lstStyle>
            <a:lvl1pPr>
              <a:lnSpc>
                <a:spcPts val="5133"/>
              </a:lnSpc>
              <a:defRPr sz="5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64390"/>
            <a:ext cx="8229600" cy="436017"/>
          </a:xfrm>
        </p:spPr>
        <p:txBody>
          <a:bodyPr wrap="square">
            <a:spAutoFit/>
          </a:bodyPr>
          <a:lstStyle>
            <a:lvl1pPr marL="0" indent="0" algn="l">
              <a:lnSpc>
                <a:spcPts val="3422"/>
              </a:lnSpc>
              <a:buNone/>
              <a:defRPr sz="3080">
                <a:solidFill>
                  <a:schemeClr val="tx1"/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BookTrustIALOR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4859"/>
            <a:ext cx="3327232" cy="804310"/>
          </a:xfrm>
          <a:prstGeom prst="rect">
            <a:avLst/>
          </a:prstGeom>
        </p:spPr>
      </p:pic>
      <p:pic>
        <p:nvPicPr>
          <p:cNvPr id="8" name="Picture 7" descr="booktrustorguk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1" y="6356299"/>
            <a:ext cx="2409355" cy="2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4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e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5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67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7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75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9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C197-AC5C-4FA0-A3AA-53F76D0CF3AF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46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Emera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9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19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lum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46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rgbClr val="43A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rgbClr val="43A2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rgbClr val="43A2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78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Navy"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rgbClr val="142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rgbClr val="1428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73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each">
    <p:bg>
      <p:bgPr>
        <a:solidFill>
          <a:srgbClr val="F58C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rgbClr val="F58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sp>
        <p:nvSpPr>
          <p:cNvPr id="8" name="Rectangle 7"/>
          <p:cNvSpPr/>
          <p:nvPr userDrawn="1"/>
        </p:nvSpPr>
        <p:spPr>
          <a:xfrm>
            <a:off x="7035653" y="6250251"/>
            <a:ext cx="2108347" cy="607750"/>
          </a:xfrm>
          <a:prstGeom prst="rect">
            <a:avLst/>
          </a:prstGeom>
          <a:solidFill>
            <a:srgbClr val="F58C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7" name="Picture 6" descr="BookTrust-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76" y="6311932"/>
            <a:ext cx="1578219" cy="382808"/>
          </a:xfrm>
          <a:prstGeom prst="rect">
            <a:avLst/>
          </a:prstGeom>
        </p:spPr>
      </p:pic>
      <p:pic>
        <p:nvPicPr>
          <p:cNvPr id="12" name="Picture 11" descr="booktrustorguk-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" y="6463468"/>
            <a:ext cx="1373344" cy="1673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207207"/>
            <a:ext cx="8229600" cy="1308050"/>
          </a:xfrm>
        </p:spPr>
        <p:txBody>
          <a:bodyPr anchor="t" anchorCtr="0"/>
          <a:lstStyle>
            <a:lvl1pPr>
              <a:lnSpc>
                <a:spcPts val="5133"/>
              </a:lnSpc>
              <a:defRPr sz="51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7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parate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94"/>
            <a:ext cx="4003683" cy="489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83117" y="1305794"/>
            <a:ext cx="4003683" cy="489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776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794"/>
            <a:ext cx="4003683" cy="489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17" y="1305668"/>
            <a:ext cx="4003683" cy="39173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918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ox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902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934"/>
            <a:ext cx="8229600" cy="5288463"/>
          </a:xfrm>
        </p:spPr>
        <p:txBody>
          <a:bodyPr numCol="1" spcCol="25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4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9482-06BA-4277-9F0B-B3D6CEE4B3BF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29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289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9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457200" y="3721511"/>
            <a:ext cx="3280892" cy="241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446089" rtl="0" eaLnBrk="1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454" b="1" kern="1200" baseline="0" dirty="0">
                <a:solidFill>
                  <a:srgbClr val="009082"/>
                </a:solidFill>
                <a:latin typeface="Arial"/>
                <a:ea typeface="+mn-ea"/>
                <a:cs typeface="Arial"/>
              </a:rPr>
              <a:t>Join us</a:t>
            </a:r>
          </a:p>
          <a:p>
            <a:pPr marL="0" lvl="0" indent="0" algn="l" defTabSz="446089" rtl="0" eaLnBrk="1" latinLnBrk="0" hangingPunct="1">
              <a:lnSpc>
                <a:spcPts val="1625"/>
              </a:lnSpc>
              <a:spcBef>
                <a:spcPts val="0"/>
              </a:spcBef>
              <a:spcAft>
                <a:spcPts val="941"/>
              </a:spcAft>
              <a:buFont typeface="Arial"/>
              <a:buNone/>
            </a:pPr>
            <a: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Sign up for our newsletter</a:t>
            </a:r>
            <a:b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Check out our online resources</a:t>
            </a:r>
          </a:p>
          <a:p>
            <a:pPr marL="0" lvl="0" indent="0" algn="l" defTabSz="446089" rtl="0" eaLnBrk="1" latinLnBrk="0" hangingPunct="1">
              <a:lnSpc>
                <a:spcPts val="1625"/>
              </a:lnSpc>
              <a:spcBef>
                <a:spcPts val="0"/>
              </a:spcBef>
              <a:spcAft>
                <a:spcPts val="941"/>
              </a:spcAft>
              <a:buFont typeface="Arial"/>
              <a:buNone/>
            </a:pPr>
            <a:r>
              <a:rPr lang="en-GB" sz="1454" b="1" kern="1200" baseline="0" dirty="0">
                <a:solidFill>
                  <a:srgbClr val="009082"/>
                </a:solidFill>
                <a:latin typeface="Arial"/>
                <a:ea typeface="+mn-ea"/>
                <a:cs typeface="Arial"/>
              </a:rPr>
              <a:t>Support us</a:t>
            </a:r>
            <a:b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Donate today and help us</a:t>
            </a:r>
            <a:b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reach more children</a:t>
            </a:r>
          </a:p>
          <a:p>
            <a:pPr marL="0" lvl="0" indent="0" algn="l" defTabSz="446089" rtl="0" eaLnBrk="1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454" b="1" kern="1200" baseline="0" dirty="0">
                <a:solidFill>
                  <a:srgbClr val="009082"/>
                </a:solidFill>
                <a:latin typeface="Arial"/>
                <a:ea typeface="+mn-ea"/>
                <a:cs typeface="Arial"/>
              </a:rPr>
              <a:t>Follow us</a:t>
            </a:r>
            <a:endParaRPr lang="en-GB" sz="1454" kern="1200" baseline="0" dirty="0">
              <a:solidFill>
                <a:srgbClr val="009082"/>
              </a:solidFill>
              <a:latin typeface="Arial"/>
              <a:ea typeface="+mn-ea"/>
              <a:cs typeface="Arial"/>
            </a:endParaRPr>
          </a:p>
          <a:p>
            <a:pPr marL="0" lvl="0" indent="0" algn="l" defTabSz="446089" rtl="0" eaLnBrk="1" latinLnBrk="0" hangingPunct="1">
              <a:lnSpc>
                <a:spcPts val="1625"/>
              </a:lnSpc>
              <a:spcBef>
                <a:spcPts val="471"/>
              </a:spcBef>
              <a:spcAft>
                <a:spcPts val="0"/>
              </a:spcAft>
              <a:buFont typeface="Arial"/>
              <a:buNone/>
            </a:pPr>
            <a: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    @</a:t>
            </a:r>
            <a:r>
              <a:rPr lang="en-GB" sz="1454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booktrust</a:t>
            </a:r>
            <a:endParaRPr lang="en-GB" sz="1454" kern="1200" baseline="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0" lvl="0" indent="0" algn="l" defTabSz="446089" rtl="0" eaLnBrk="1" latinLnBrk="0" hangingPunct="1">
              <a:lnSpc>
                <a:spcPts val="1625"/>
              </a:lnSpc>
              <a:spcBef>
                <a:spcPts val="471"/>
              </a:spcBef>
              <a:spcAft>
                <a:spcPts val="0"/>
              </a:spcAft>
              <a:buFont typeface="Arial"/>
              <a:buNone/>
            </a:pPr>
            <a: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    </a:t>
            </a:r>
            <a:r>
              <a:rPr lang="en-GB" sz="1454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facebook.com</a:t>
            </a:r>
            <a:r>
              <a:rPr lang="en-GB" sz="1454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/</a:t>
            </a:r>
            <a:r>
              <a:rPr lang="en-GB" sz="1454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booktrust</a:t>
            </a:r>
            <a:endParaRPr lang="en-US" sz="1454" kern="1200" baseline="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0" lvl="0" indent="0" algn="l" defTabSz="446089" rtl="0" eaLnBrk="1" latinLnBrk="0" hangingPunct="1">
              <a:lnSpc>
                <a:spcPts val="1625"/>
              </a:lnSpc>
              <a:spcBef>
                <a:spcPts val="0"/>
              </a:spcBef>
              <a:spcAft>
                <a:spcPts val="941"/>
              </a:spcAft>
              <a:buFont typeface="Arial"/>
              <a:buNone/>
            </a:pPr>
            <a:endParaRPr lang="en-US" sz="1454" kern="1200" baseline="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42694" y="3721511"/>
            <a:ext cx="3280892" cy="2211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1454" b="1" kern="1200" baseline="0" dirty="0">
                <a:solidFill>
                  <a:srgbClr val="009082"/>
                </a:solidFill>
                <a:latin typeface="Arial"/>
                <a:ea typeface="+mn-ea"/>
                <a:cs typeface="Arial"/>
              </a:rPr>
              <a:t>Book</a:t>
            </a:r>
            <a:r>
              <a:rPr lang="en-GB" sz="1540" dirty="0"/>
              <a:t> </a:t>
            </a:r>
            <a:r>
              <a:rPr lang="en-GB" sz="1454" b="1" kern="1200" baseline="0" dirty="0">
                <a:solidFill>
                  <a:srgbClr val="009082"/>
                </a:solidFill>
                <a:latin typeface="Arial"/>
                <a:ea typeface="+mn-ea"/>
                <a:cs typeface="Arial"/>
              </a:rPr>
              <a:t>Trust</a:t>
            </a:r>
            <a:endParaRPr lang="en-US" sz="154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ts val="1625"/>
              </a:lnSpc>
              <a:spcAft>
                <a:spcPts val="941"/>
              </a:spcAft>
            </a:pPr>
            <a:r>
              <a:rPr lang="en-US" sz="1454" dirty="0">
                <a:latin typeface="Arial"/>
                <a:cs typeface="Arial"/>
              </a:rPr>
              <a:t>G8 Battersea Studios</a:t>
            </a:r>
            <a:br>
              <a:rPr lang="en-US" sz="1454" dirty="0">
                <a:latin typeface="Arial"/>
                <a:cs typeface="Arial"/>
              </a:rPr>
            </a:br>
            <a:r>
              <a:rPr lang="en-US" sz="1454" dirty="0">
                <a:latin typeface="Arial"/>
                <a:cs typeface="Arial"/>
              </a:rPr>
              <a:t>80 Silverthorne Road</a:t>
            </a:r>
            <a:br>
              <a:rPr lang="en-US" sz="1454" dirty="0">
                <a:latin typeface="Arial"/>
                <a:cs typeface="Arial"/>
              </a:rPr>
            </a:br>
            <a:r>
              <a:rPr lang="en-US" sz="1454" dirty="0">
                <a:latin typeface="Arial"/>
                <a:cs typeface="Arial"/>
              </a:rPr>
              <a:t>Battersea</a:t>
            </a:r>
            <a:br>
              <a:rPr lang="en-US" sz="1454" dirty="0">
                <a:latin typeface="Arial"/>
                <a:cs typeface="Arial"/>
              </a:rPr>
            </a:br>
            <a:r>
              <a:rPr lang="en-US" sz="1454" dirty="0">
                <a:latin typeface="Arial"/>
                <a:cs typeface="Arial"/>
              </a:rPr>
              <a:t>London SW8 3HE</a:t>
            </a:r>
          </a:p>
          <a:p>
            <a:pPr lvl="0">
              <a:lnSpc>
                <a:spcPts val="1625"/>
              </a:lnSpc>
              <a:spcAft>
                <a:spcPts val="941"/>
              </a:spcAft>
            </a:pPr>
            <a:r>
              <a:rPr lang="en-US" sz="1454" dirty="0">
                <a:solidFill>
                  <a:schemeClr val="tx1"/>
                </a:solidFill>
                <a:latin typeface="Arial"/>
                <a:cs typeface="Arial"/>
              </a:rPr>
              <a:t>+44 (0)20 7801 8800</a:t>
            </a:r>
            <a:br>
              <a:rPr lang="en-US" sz="1454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454" dirty="0">
                <a:solidFill>
                  <a:schemeClr val="tx1"/>
                </a:solidFill>
                <a:latin typeface="Arial"/>
                <a:cs typeface="Arial"/>
              </a:rPr>
              <a:t>query@booktrust.org.uk</a:t>
            </a:r>
          </a:p>
          <a:p>
            <a:pPr lvl="0">
              <a:lnSpc>
                <a:spcPts val="1625"/>
              </a:lnSpc>
              <a:spcBef>
                <a:spcPts val="2395"/>
              </a:spcBef>
              <a:spcAft>
                <a:spcPts val="941"/>
              </a:spcAft>
            </a:pPr>
            <a:r>
              <a:rPr lang="en-US" sz="984" dirty="0">
                <a:latin typeface="Arial"/>
                <a:cs typeface="Arial"/>
              </a:rPr>
              <a:t>Charity number 313343</a:t>
            </a:r>
            <a:endParaRPr lang="en-GB" sz="984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5615383"/>
            <a:ext cx="195565" cy="172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092" y="5870984"/>
            <a:ext cx="173835" cy="184262"/>
          </a:xfrm>
          <a:prstGeom prst="rect">
            <a:avLst/>
          </a:prstGeom>
        </p:spPr>
      </p:pic>
      <p:pic>
        <p:nvPicPr>
          <p:cNvPr id="8" name="Picture 7" descr="BookTrustIALOR-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4859"/>
            <a:ext cx="3327232" cy="8043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6249131"/>
            <a:ext cx="2108347" cy="607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/>
          </a:p>
        </p:txBody>
      </p:sp>
      <p:pic>
        <p:nvPicPr>
          <p:cNvPr id="10" name="Picture 9" descr="booktrustorguk-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1" y="6356299"/>
            <a:ext cx="2409355" cy="2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35AE-A6F7-4E0A-9FB0-B9024D9308B5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0B2C-8C24-465C-9B83-5080BA207C1F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1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374E-3522-4702-A54E-F42946650053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27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3828-B7C7-408F-B410-814781578C80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2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26A-5C3A-4156-B52A-E55DD2047732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9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106A-AE92-47C5-BCD2-0EEA8CF6EDF1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722B-6E14-43E5-97A2-6DBD4C198AD6}" type="datetime1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C13C9-3CB1-48D0-A589-3A00E2A799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7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0705"/>
            <a:ext cx="8229600" cy="43601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5794"/>
            <a:ext cx="8229600" cy="4896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booktrustorguk-RGB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2" y="6463678"/>
            <a:ext cx="1377210" cy="167863"/>
          </a:xfrm>
          <a:prstGeom prst="rect">
            <a:avLst/>
          </a:prstGeom>
        </p:spPr>
      </p:pic>
      <p:pic>
        <p:nvPicPr>
          <p:cNvPr id="8" name="Picture 7" descr="BookTrust-RGB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2" y="6312085"/>
            <a:ext cx="1578219" cy="3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446089" rtl="0" eaLnBrk="1" latinLnBrk="0" hangingPunct="1">
        <a:lnSpc>
          <a:spcPts val="3422"/>
        </a:lnSpc>
        <a:spcBef>
          <a:spcPct val="0"/>
        </a:spcBef>
        <a:buNone/>
        <a:defRPr sz="3422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183345" indent="-183345" algn="l" defTabSz="446089" rtl="0" eaLnBrk="1" latinLnBrk="0" hangingPunct="1">
        <a:lnSpc>
          <a:spcPts val="1882"/>
        </a:lnSpc>
        <a:spcBef>
          <a:spcPts val="0"/>
        </a:spcBef>
        <a:spcAft>
          <a:spcPts val="941"/>
        </a:spcAft>
        <a:buFont typeface="Arial"/>
        <a:buChar char="•"/>
        <a:defRPr sz="1711" kern="1200">
          <a:solidFill>
            <a:schemeClr val="tx1"/>
          </a:solidFill>
          <a:latin typeface="Arial"/>
          <a:ea typeface="+mn-ea"/>
          <a:cs typeface="Arial"/>
        </a:defRPr>
      </a:lvl1pPr>
      <a:lvl2pPr marL="457682" indent="-226804" algn="l" defTabSz="446089" rtl="0" eaLnBrk="1" latinLnBrk="0" hangingPunct="1">
        <a:lnSpc>
          <a:spcPts val="1882"/>
        </a:lnSpc>
        <a:spcBef>
          <a:spcPts val="0"/>
        </a:spcBef>
        <a:spcAft>
          <a:spcPts val="941"/>
        </a:spcAft>
        <a:buFont typeface="Arial"/>
        <a:buChar char="–"/>
        <a:defRPr sz="1711" kern="1200">
          <a:solidFill>
            <a:schemeClr val="tx1"/>
          </a:solidFill>
          <a:latin typeface="Arial"/>
          <a:ea typeface="+mn-ea"/>
          <a:cs typeface="Arial"/>
        </a:defRPr>
      </a:lvl2pPr>
      <a:lvl3pPr marL="688560" indent="-222729" algn="l" defTabSz="446089" rtl="0" eaLnBrk="1" latinLnBrk="0" hangingPunct="1">
        <a:lnSpc>
          <a:spcPts val="1882"/>
        </a:lnSpc>
        <a:spcBef>
          <a:spcPts val="0"/>
        </a:spcBef>
        <a:spcAft>
          <a:spcPts val="941"/>
        </a:spcAft>
        <a:buFont typeface="Arial"/>
        <a:buChar char="•"/>
        <a:defRPr sz="1711" kern="1200">
          <a:solidFill>
            <a:schemeClr val="tx1"/>
          </a:solidFill>
          <a:latin typeface="Arial"/>
          <a:ea typeface="+mn-ea"/>
          <a:cs typeface="Arial"/>
        </a:defRPr>
      </a:lvl3pPr>
      <a:lvl4pPr marL="924871" indent="-222729" algn="l" defTabSz="446089" rtl="0" eaLnBrk="1" latinLnBrk="0" hangingPunct="1">
        <a:lnSpc>
          <a:spcPts val="1882"/>
        </a:lnSpc>
        <a:spcBef>
          <a:spcPts val="0"/>
        </a:spcBef>
        <a:spcAft>
          <a:spcPts val="941"/>
        </a:spcAft>
        <a:buFont typeface="Arial"/>
        <a:buChar char="–"/>
        <a:defRPr sz="1711" kern="1200">
          <a:solidFill>
            <a:schemeClr val="tx1"/>
          </a:solidFill>
          <a:latin typeface="Arial"/>
          <a:ea typeface="+mn-ea"/>
          <a:cs typeface="Arial"/>
        </a:defRPr>
      </a:lvl4pPr>
      <a:lvl5pPr marL="1151674" indent="-222729" algn="l" defTabSz="446089" rtl="0" eaLnBrk="1" latinLnBrk="0" hangingPunct="1">
        <a:lnSpc>
          <a:spcPts val="1882"/>
        </a:lnSpc>
        <a:spcBef>
          <a:spcPts val="0"/>
        </a:spcBef>
        <a:spcAft>
          <a:spcPts val="941"/>
        </a:spcAft>
        <a:buFont typeface="Arial"/>
        <a:buChar char="»"/>
        <a:defRPr sz="1711" kern="1200">
          <a:solidFill>
            <a:schemeClr val="tx1"/>
          </a:solidFill>
          <a:latin typeface="Arial"/>
          <a:ea typeface="+mn-ea"/>
          <a:cs typeface="Arial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4737595" cy="1308050"/>
          </a:xfrm>
        </p:spPr>
        <p:txBody>
          <a:bodyPr/>
          <a:lstStyle/>
          <a:p>
            <a:r>
              <a:rPr lang="en-GB" sz="4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It’s not a book, </a:t>
            </a:r>
            <a:br>
              <a:rPr lang="en-GB" sz="46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GB" sz="4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it’s a doorway.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559" y="1700808"/>
            <a:ext cx="3749298" cy="34563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1538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C65750-22FA-4429-A019-C1B550312F17}"/>
              </a:ext>
            </a:extLst>
          </p:cNvPr>
          <p:cNvSpPr txBox="1"/>
          <p:nvPr/>
        </p:nvSpPr>
        <p:spPr>
          <a:xfrm>
            <a:off x="395536" y="4581128"/>
            <a:ext cx="5949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please get in touch at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Letterbox@booktrust.org.uk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0414B-E832-41CD-B512-69FF4700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4020448" cy="302387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082592-CC05-4016-A3D3-230FC422D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83" y="1341226"/>
            <a:ext cx="3907875" cy="302387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3313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756" y="1196752"/>
            <a:ext cx="4788024" cy="4320480"/>
          </a:xfrm>
        </p:spPr>
        <p:txBody>
          <a:bodyPr>
            <a:normAutofit fontScale="85000" lnSpcReduction="10000"/>
          </a:bodyPr>
          <a:lstStyle/>
          <a:p>
            <a:endParaRPr lang="en-GB" sz="3100" b="1" dirty="0"/>
          </a:p>
          <a:p>
            <a:pPr>
              <a:lnSpc>
                <a:spcPct val="100000"/>
              </a:lnSpc>
            </a:pPr>
            <a:r>
              <a:rPr lang="en-GB" sz="31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BookTrust</a:t>
            </a:r>
            <a:r>
              <a:rPr lang="en-GB" sz="3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is the largest reading charity in the UK.</a:t>
            </a:r>
            <a:br>
              <a:rPr lang="en-GB" sz="3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en-GB" sz="31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3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work to transform lives </a:t>
            </a:r>
            <a:br>
              <a:rPr lang="en-GB" sz="3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getting children and families reading.</a:t>
            </a:r>
            <a:br>
              <a:rPr lang="en-GB" sz="3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100"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We give out over 5 million books to children every year through our programmes!</a:t>
            </a:r>
          </a:p>
          <a:p>
            <a:pPr>
              <a:lnSpc>
                <a:spcPct val="100000"/>
              </a:lnSpc>
            </a:pPr>
            <a:endParaRPr lang="en-GB" sz="30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30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878" r="5896"/>
          <a:stretch/>
        </p:blipFill>
        <p:spPr>
          <a:xfrm>
            <a:off x="5004048" y="1800739"/>
            <a:ext cx="4110808" cy="311250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386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Letterbox Club </a:t>
            </a:r>
          </a:p>
        </p:txBody>
      </p:sp>
    </p:spTree>
    <p:extLst>
      <p:ext uri="{BB962C8B-B14F-4D97-AF65-F5344CB8AC3E}">
        <p14:creationId xmlns:p14="http://schemas.microsoft.com/office/powerpoint/2010/main" val="46460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2EC4E5-20E1-4EA0-B046-9FCEBDBDF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0688"/>
            <a:ext cx="6626926" cy="1170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ED0C0-8C2C-49E9-B367-CE16906CE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037" y="1430662"/>
            <a:ext cx="2523963" cy="4298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AEE70-5584-4418-B007-C0C2370AA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47" y="1542985"/>
            <a:ext cx="6724471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4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30C0B4-C0D7-4484-8AA5-564B7F4793CB}"/>
              </a:ext>
            </a:extLst>
          </p:cNvPr>
          <p:cNvSpPr/>
          <p:nvPr/>
        </p:nvSpPr>
        <p:spPr>
          <a:xfrm>
            <a:off x="179512" y="1628800"/>
            <a:ext cx="8568952" cy="4392488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5464D8-336E-49B7-AFF4-45F3748A80E5}"/>
              </a:ext>
            </a:extLst>
          </p:cNvPr>
          <p:cNvSpPr txBox="1">
            <a:spLocks/>
          </p:cNvSpPr>
          <p:nvPr/>
        </p:nvSpPr>
        <p:spPr>
          <a:xfrm>
            <a:off x="179512" y="1967720"/>
            <a:ext cx="8712968" cy="362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six different parcel sets: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marR="0" lvl="0" indent="-214313" algn="l" defTabSz="52143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Purple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to support children in the EYFS (ages 3-5)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marR="0" lvl="0" indent="-214313" algn="l" defTabSz="52143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Orange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B50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children in Year 1, to follow them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into Year 2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(ages 5-7)</a:t>
            </a:r>
          </a:p>
          <a:p>
            <a:pPr marL="214313" indent="-214313" algn="l" defTabSz="521437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Arial"/>
              <a:buChar char="•"/>
              <a:defRPr/>
            </a:pPr>
            <a:r>
              <a:rPr lang="en-GB" sz="2200" b="1" dirty="0">
                <a:solidFill>
                  <a:srgbClr val="D6A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GB" sz="2200" dirty="0">
                <a:solidFill>
                  <a:srgbClr val="4B5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200" dirty="0">
                <a:solidFill>
                  <a:sysClr val="window" lastClr="FFFFFF">
                    <a:lumMod val="50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children aged 7-9 who are not yet reading independently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4313" marR="0" lvl="0" indent="-214313" algn="l" defTabSz="52143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43A2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B50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children in Year 3, to follow them into Year 4 (ages 7-9)</a:t>
            </a:r>
          </a:p>
          <a:p>
            <a:pPr marL="214313" marR="0" lvl="0" indent="-214313" algn="l" defTabSz="52143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 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children in Year 5, to follow them into Year 6 (ages 9-11)</a:t>
            </a:r>
          </a:p>
          <a:p>
            <a:pPr marL="214313" marR="0" lvl="0" indent="-214313" algn="l" defTabSz="52143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B50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young people in Year 7, to follow them into Year 8 (11-13)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5055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B505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1CD304-9B49-4BA2-A1AA-F9F210E99BA6}"/>
              </a:ext>
            </a:extLst>
          </p:cNvPr>
          <p:cNvSpPr txBox="1">
            <a:spLocks/>
          </p:cNvSpPr>
          <p:nvPr/>
        </p:nvSpPr>
        <p:spPr>
          <a:xfrm>
            <a:off x="497442" y="548680"/>
            <a:ext cx="4938653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46089" rtl="0" eaLnBrk="1" latinLnBrk="0" hangingPunct="1">
              <a:lnSpc>
                <a:spcPts val="3422"/>
              </a:lnSpc>
              <a:spcBef>
                <a:spcPct val="0"/>
              </a:spcBef>
              <a:buNone/>
              <a:defRPr sz="3422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rgbClr val="1EA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Letterbox Parcels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6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030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1EA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just a parcel…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445624" cy="3220270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300620" indent="-30062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child receives a letter explaining what's in their parcel, as well as letters from the authors of the books and extra items like bookmarks and writing activities! </a:t>
            </a:r>
            <a:br>
              <a:rPr lang="en-GB" sz="2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620" indent="-30062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independent panel of experts select the most appropriate, best-written and illustrated books.</a:t>
            </a:r>
            <a:b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00620" indent="-30062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00620" indent="-30062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535326"/>
            <a:ext cx="8472321" cy="1107996"/>
          </a:xfrm>
          <a:prstGeom prst="rect">
            <a:avLst/>
          </a:prstGeom>
          <a:noFill/>
          <a:ln>
            <a:solidFill>
              <a:srgbClr val="009999"/>
            </a:solidFill>
            <a:prstDash val="sysDot"/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200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thought WOW when I got the parcel because I have never ever had a package or a parcel in my entire life I am 10 years old”</a:t>
            </a:r>
            <a:r>
              <a:rPr lang="en-GB" sz="2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20" y="3799537"/>
            <a:ext cx="5254352" cy="152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1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416853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j-ea"/>
                <a:cs typeface="+mj-cs"/>
              </a:rPr>
              <a:t>The books really matter...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4365104"/>
            <a:ext cx="2736304" cy="1440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B50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141277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‘If you're ever looking for speed of impact...I have a year 3 pupil who has just received their first blue pack.  This is a child who is highly resistant to reading (he has been permanently excluded from mainstream school).  He has arrived this morning for an off-site outdoor adventure visit and has come equipped with his Usain Bolt book asking staff if he could read it on the bus!!!</a:t>
            </a:r>
            <a:b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</a:b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Amazing!! Thank you!’</a:t>
            </a:r>
          </a:p>
        </p:txBody>
      </p:sp>
    </p:spTree>
    <p:extLst>
      <p:ext uri="{BB962C8B-B14F-4D97-AF65-F5344CB8AC3E}">
        <p14:creationId xmlns:p14="http://schemas.microsoft.com/office/powerpoint/2010/main" val="62104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476672"/>
            <a:ext cx="8640960" cy="11430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rgbClr val="1EA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Parcels can be enjoyed on their own </a:t>
            </a:r>
            <a:r>
              <a:rPr lang="en-US" sz="3400" b="1" u="sng" dirty="0">
                <a:solidFill>
                  <a:srgbClr val="1EA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400" b="1" dirty="0">
                <a:solidFill>
                  <a:srgbClr val="1EA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shared with others!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50" y="2060848"/>
            <a:ext cx="8463029" cy="41044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Letterbox Club isn’t homework; children can use the parcels at their own pace. </a:t>
            </a:r>
            <a:br>
              <a:rPr lang="en-GB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that the Letterbox Club will encourage children to be more interested in reading, number, drawing, as well as talking to their carers or family members about the parcels!</a:t>
            </a:r>
            <a:br>
              <a:rPr lang="en-GB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taking just a few minutes each day to share a story or talk about books can be a great way for families to spend time together, and can make a huge difference!</a:t>
            </a:r>
          </a:p>
        </p:txBody>
      </p:sp>
    </p:spTree>
    <p:extLst>
      <p:ext uri="{BB962C8B-B14F-4D97-AF65-F5344CB8AC3E}">
        <p14:creationId xmlns:p14="http://schemas.microsoft.com/office/powerpoint/2010/main" val="112088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4708" y="404664"/>
            <a:ext cx="8229600" cy="480659"/>
          </a:xfrm>
          <a:prstGeom prst="rect">
            <a:avLst/>
          </a:prstGeom>
        </p:spPr>
        <p:txBody>
          <a:bodyPr lIns="80165" tIns="40083" rIns="80165" bIns="40083"/>
          <a:lstStyle>
            <a:lvl1pPr algn="l" defTabSz="521437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rgbClr val="1EA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key benefits?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185" y="1177801"/>
            <a:ext cx="8592646" cy="4082044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feel 'remembered' and are excited about receiving their parcels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Carers/families and their children spend more time together reading and playing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read to others and share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have increased confidence in reading and number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Parcels are delivered despite placement moves and give continuity to the child </a:t>
            </a:r>
          </a:p>
          <a:p>
            <a:pPr lvl="1"/>
            <a:endParaRPr lang="en-GB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185" y="5268421"/>
            <a:ext cx="8592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660066"/>
                </a:solidFill>
              </a:rPr>
              <a:t>“I wish you could have seen his face light up when he came in from school and saw hi</a:t>
            </a:r>
            <a:r>
              <a:rPr lang="en-GB" sz="2400" b="1" dirty="0">
                <a:solidFill>
                  <a:srgbClr val="660066"/>
                </a:solidFill>
              </a:rPr>
              <a:t>s parcel waiting for him to rip open – these parcels gave extreme and lasting pleasure.”</a:t>
            </a:r>
            <a:r>
              <a:rPr lang="en-GB" sz="2400" dirty="0">
                <a:solidFill>
                  <a:srgbClr val="660066"/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(Carer of Year 5 boy)</a:t>
            </a:r>
          </a:p>
        </p:txBody>
      </p:sp>
    </p:spTree>
    <p:extLst>
      <p:ext uri="{BB962C8B-B14F-4D97-AF65-F5344CB8AC3E}">
        <p14:creationId xmlns:p14="http://schemas.microsoft.com/office/powerpoint/2010/main" val="331057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ok Trust ppt template">
  <a:themeElements>
    <a:clrScheme name="BTR-RGB-PALETTE">
      <a:dk1>
        <a:srgbClr val="4B5055"/>
      </a:dk1>
      <a:lt1>
        <a:srgbClr val="FFFFFE"/>
      </a:lt1>
      <a:dk2>
        <a:srgbClr val="1EA5A0"/>
      </a:dk2>
      <a:lt2>
        <a:srgbClr val="E4DFDA"/>
      </a:lt2>
      <a:accent1>
        <a:srgbClr val="FFCD00"/>
      </a:accent1>
      <a:accent2>
        <a:srgbClr val="BC1A8C"/>
      </a:accent2>
      <a:accent3>
        <a:srgbClr val="DA394B"/>
      </a:accent3>
      <a:accent4>
        <a:srgbClr val="288347"/>
      </a:accent4>
      <a:accent5>
        <a:srgbClr val="C5511C"/>
      </a:accent5>
      <a:accent6>
        <a:srgbClr val="6E055A"/>
      </a:accent6>
      <a:hlink>
        <a:srgbClr val="43A2E1"/>
      </a:hlink>
      <a:folHlink>
        <a:srgbClr val="1428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551</Words>
  <Application>Microsoft Office PowerPoint</Application>
  <PresentationFormat>On-screen Show (4:3)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Book Trust ppt template</vt:lpstr>
      <vt:lpstr>It’s not a book,  it’s a doorway.</vt:lpstr>
      <vt:lpstr>PowerPoint Presentation</vt:lpstr>
      <vt:lpstr>The Letterbox Club </vt:lpstr>
      <vt:lpstr>PowerPoint Presentation</vt:lpstr>
      <vt:lpstr>PowerPoint Presentation</vt:lpstr>
      <vt:lpstr>More than just a parcel…</vt:lpstr>
      <vt:lpstr>PowerPoint Presentation</vt:lpstr>
      <vt:lpstr>Parcels can be enjoyed on their own and shared with others!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Letterbox Club</dc:title>
  <dc:creator>Amy Harker</dc:creator>
  <cp:lastModifiedBy>Jenna Darby</cp:lastModifiedBy>
  <cp:revision>94</cp:revision>
  <dcterms:created xsi:type="dcterms:W3CDTF">2015-06-22T11:20:50Z</dcterms:created>
  <dcterms:modified xsi:type="dcterms:W3CDTF">2019-02-27T09:35:31Z</dcterms:modified>
</cp:coreProperties>
</file>