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76" r:id="rId3"/>
    <p:sldId id="288" r:id="rId4"/>
    <p:sldId id="268" r:id="rId5"/>
    <p:sldId id="281" r:id="rId6"/>
    <p:sldId id="291" r:id="rId7"/>
    <p:sldId id="278" r:id="rId8"/>
    <p:sldId id="290" r:id="rId9"/>
    <p:sldId id="294" r:id="rId10"/>
    <p:sldId id="272" r:id="rId11"/>
    <p:sldId id="286" r:id="rId12"/>
    <p:sldId id="293" r:id="rId13"/>
    <p:sldId id="295" r:id="rId14"/>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7">
          <p15:clr>
            <a:srgbClr val="A4A3A4"/>
          </p15:clr>
        </p15:guide>
        <p15:guide id="2" pos="34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Darby" initials="JD" lastIdx="12" clrIdx="0">
    <p:extLst>
      <p:ext uri="{19B8F6BF-5375-455C-9EA6-DF929625EA0E}">
        <p15:presenceInfo xmlns:p15="http://schemas.microsoft.com/office/powerpoint/2012/main" userId="S-1-5-21-995547808-4001962314-1968005801-2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BE678"/>
    <a:srgbClr val="F58C64"/>
    <a:srgbClr val="14285A"/>
    <a:srgbClr val="43A2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365" autoAdjust="0"/>
  </p:normalViewPr>
  <p:slideViewPr>
    <p:cSldViewPr snapToGrid="0" snapToObjects="1">
      <p:cViewPr varScale="1">
        <p:scale>
          <a:sx n="49" d="100"/>
          <a:sy n="49" d="100"/>
        </p:scale>
        <p:origin x="1914" y="42"/>
      </p:cViewPr>
      <p:guideLst>
        <p:guide orient="horz" pos="4187"/>
        <p:guide pos="3444"/>
      </p:guideLst>
    </p:cSldViewPr>
  </p:slideViewPr>
  <p:notesTextViewPr>
    <p:cViewPr>
      <p:scale>
        <a:sx n="100" d="100"/>
        <a:sy n="100" d="100"/>
      </p:scale>
      <p:origin x="0" y="0"/>
    </p:cViewPr>
  </p:notesTextViewPr>
  <p:notesViewPr>
    <p:cSldViewPr snapToGrid="0" snapToObjects="1">
      <p:cViewPr varScale="1">
        <p:scale>
          <a:sx n="87" d="100"/>
          <a:sy n="87" d="100"/>
        </p:scale>
        <p:origin x="24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48F8F9-ABDE-41B2-8562-D55F37EFF8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C4BACB-C986-41E7-9FC0-85D973311A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342BBE-A50C-4063-9C19-67D766A6129C}" type="datetimeFigureOut">
              <a:rPr lang="en-US" smtClean="0"/>
              <a:t>4/16/2018</a:t>
            </a:fld>
            <a:endParaRPr lang="en-US"/>
          </a:p>
        </p:txBody>
      </p:sp>
      <p:sp>
        <p:nvSpPr>
          <p:cNvPr id="4" name="Footer Placeholder 3">
            <a:extLst>
              <a:ext uri="{FF2B5EF4-FFF2-40B4-BE49-F238E27FC236}">
                <a16:creationId xmlns:a16="http://schemas.microsoft.com/office/drawing/2014/main" id="{3A1A78B7-2658-4627-BDEA-E6987B1F6F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3449DC-5E7C-4E21-A03F-F1BA187E7B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E32206-74A3-4E64-A772-79560C3E9288}" type="slidenum">
              <a:rPr lang="en-US" smtClean="0"/>
              <a:t>‹#›</a:t>
            </a:fld>
            <a:endParaRPr lang="en-US"/>
          </a:p>
        </p:txBody>
      </p:sp>
    </p:spTree>
    <p:extLst>
      <p:ext uri="{BB962C8B-B14F-4D97-AF65-F5344CB8AC3E}">
        <p14:creationId xmlns:p14="http://schemas.microsoft.com/office/powerpoint/2010/main" val="320628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CB16E-8A0F-463F-817F-73F80A291A80}" type="datetimeFigureOut">
              <a:rPr lang="en-US" smtClean="0"/>
              <a:t>4/16/2018</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9DF6D-F40A-4FE1-A213-4743BEF50A65}" type="slidenum">
              <a:rPr lang="en-US" smtClean="0"/>
              <a:t>‹#›</a:t>
            </a:fld>
            <a:endParaRPr lang="en-US"/>
          </a:p>
        </p:txBody>
      </p:sp>
    </p:spTree>
    <p:extLst>
      <p:ext uri="{BB962C8B-B14F-4D97-AF65-F5344CB8AC3E}">
        <p14:creationId xmlns:p14="http://schemas.microsoft.com/office/powerpoint/2010/main" val="378672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Practitioners may want to explain </a:t>
            </a:r>
            <a:r>
              <a:rPr lang="en-GB" dirty="0" err="1"/>
              <a:t>BookTrust</a:t>
            </a:r>
            <a:r>
              <a:rPr lang="en-GB" dirty="0"/>
              <a:t> is a children’s reading charity and that they are working with </a:t>
            </a:r>
            <a:r>
              <a:rPr lang="en-GB" dirty="0" err="1"/>
              <a:t>BookTrust</a:t>
            </a:r>
            <a:r>
              <a:rPr lang="en-GB" dirty="0"/>
              <a:t> to support children who are looked-after to read for pleasure. If relevant, practitioners could mention that </a:t>
            </a:r>
            <a:r>
              <a:rPr lang="en-GB" dirty="0" err="1"/>
              <a:t>BookTrust</a:t>
            </a:r>
            <a:r>
              <a:rPr lang="en-GB" dirty="0"/>
              <a:t> run the Letterbox Club and are currently trialling materials to provide support for carers/ foster families specifically. </a:t>
            </a:r>
          </a:p>
          <a:p>
            <a:endParaRPr lang="en-GB" dirty="0"/>
          </a:p>
          <a:p>
            <a:r>
              <a:rPr lang="en-GB" dirty="0"/>
              <a:t>More information about the Letterbox Club can be found here: www.booktrust.org.uk/supporting-you/practitioners/our-programmes/letterbox-club/</a:t>
            </a:r>
          </a:p>
          <a:p>
            <a:endParaRPr lang="en-GB" dirty="0"/>
          </a:p>
          <a:p>
            <a:r>
              <a:rPr lang="en-GB" dirty="0"/>
              <a:t>More information about </a:t>
            </a:r>
            <a:r>
              <a:rPr lang="en-GB" dirty="0" err="1"/>
              <a:t>BookTrust</a:t>
            </a:r>
            <a:r>
              <a:rPr lang="en-GB" dirty="0"/>
              <a:t> can be found here: www.booktrust.org.uk </a:t>
            </a:r>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1</a:t>
            </a:fld>
            <a:endParaRPr lang="en-US"/>
          </a:p>
        </p:txBody>
      </p:sp>
    </p:spTree>
    <p:extLst>
      <p:ext uri="{BB962C8B-B14F-4D97-AF65-F5344CB8AC3E}">
        <p14:creationId xmlns:p14="http://schemas.microsoft.com/office/powerpoint/2010/main" val="217580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12</a:t>
            </a:fld>
            <a:endParaRPr lang="en-US"/>
          </a:p>
        </p:txBody>
      </p:sp>
    </p:spTree>
    <p:extLst>
      <p:ext uri="{BB962C8B-B14F-4D97-AF65-F5344CB8AC3E}">
        <p14:creationId xmlns:p14="http://schemas.microsoft.com/office/powerpoint/2010/main" val="7339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your child to read for enjoyment means you can encourage them to read anything, in any format, and talk to them about books. </a:t>
            </a:r>
          </a:p>
          <a:p>
            <a:endParaRPr lang="en-GB" dirty="0"/>
          </a:p>
          <a:p>
            <a:r>
              <a:rPr lang="en-GB" dirty="0"/>
              <a:t>R</a:t>
            </a:r>
            <a:r>
              <a:rPr lang="en-US" dirty="0" err="1"/>
              <a:t>esearch</a:t>
            </a:r>
            <a:r>
              <a:rPr lang="en-US" dirty="0"/>
              <a:t> shows foster </a:t>
            </a:r>
            <a:r>
              <a:rPr lang="en-US" dirty="0" err="1"/>
              <a:t>carers</a:t>
            </a:r>
            <a:r>
              <a:rPr lang="en-US" dirty="0"/>
              <a:t> are important reading role models for the children they look after – it’s really important for them to explore books with their child as some children will have missed out on this early experience of book sharing.</a:t>
            </a:r>
          </a:p>
          <a:p>
            <a:endParaRPr lang="en-GB" dirty="0"/>
          </a:p>
          <a:p>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2</a:t>
            </a:fld>
            <a:endParaRPr lang="en-US"/>
          </a:p>
        </p:txBody>
      </p:sp>
    </p:spTree>
    <p:extLst>
      <p:ext uri="{BB962C8B-B14F-4D97-AF65-F5344CB8AC3E}">
        <p14:creationId xmlns:p14="http://schemas.microsoft.com/office/powerpoint/2010/main" val="219315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wide range of evidence showing the varied benefits of reading for enjoyment, including for a child’s reading achievement and progress in school.  Although supporting their literacy skill is important, it’s also important that carers do not focus on this instead of enjoyment - the enjoyment factor can have other, wider benefits, for example on the relationship between a carer and their child.  Focusing on enjoyment is still important when children start school and start to build their literacy skill.</a:t>
            </a:r>
          </a:p>
          <a:p>
            <a:endParaRPr lang="en-US" dirty="0"/>
          </a:p>
          <a:p>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3</a:t>
            </a:fld>
            <a:endParaRPr lang="en-US"/>
          </a:p>
        </p:txBody>
      </p:sp>
    </p:spTree>
    <p:extLst>
      <p:ext uri="{BB962C8B-B14F-4D97-AF65-F5344CB8AC3E}">
        <p14:creationId xmlns:p14="http://schemas.microsoft.com/office/powerpoint/2010/main" val="241233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for ten minutes a day does not always have to mean sitting and reading quietly. The focus should be on the enjoyment of the book – it’s about having fun together. Carers of children who are less confident readers might want to try alternating the reading with the child, or starting off reading to them and then encouraging them to join in.</a:t>
            </a:r>
          </a:p>
          <a:p>
            <a:endParaRPr lang="en-GB" dirty="0"/>
          </a:p>
          <a:p>
            <a:r>
              <a:rPr lang="en-GB" dirty="0"/>
              <a:t>Emphasise that these are just suggestions to get children enjoying reading – carers will be able to make a judgement about what may or may not work for their individual child.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5</a:t>
            </a:fld>
            <a:endParaRPr lang="en-US"/>
          </a:p>
        </p:txBody>
      </p:sp>
    </p:spTree>
    <p:extLst>
      <p:ext uri="{BB962C8B-B14F-4D97-AF65-F5344CB8AC3E}">
        <p14:creationId xmlns:p14="http://schemas.microsoft.com/office/powerpoint/2010/main" val="17946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showing the videos, explain that the footage is self-filmed by people who took part in a </a:t>
            </a:r>
            <a:r>
              <a:rPr lang="en-GB" dirty="0" err="1"/>
              <a:t>BookTrust</a:t>
            </a:r>
            <a:r>
              <a:rPr lang="en-GB" dirty="0"/>
              <a:t> research project. They are not examples of shared reading that are bad or wrong, they have been chosen because they offer a chance to reflect on what is happening and how the shared reading experience could be adapted.</a:t>
            </a:r>
          </a:p>
          <a:p>
            <a:endParaRPr lang="en-GB" dirty="0"/>
          </a:p>
          <a:p>
            <a:r>
              <a:rPr lang="en-GB" dirty="0"/>
              <a:t>If time allows, we advise that practitioners play the first video on the next slide and give carers an opportunity to discuss/feedback before moving on to the next one. You may choose to watch specific clips of the videos, if time in the session is quite limited. </a:t>
            </a:r>
          </a:p>
          <a:p>
            <a:endParaRPr lang="en-GB" dirty="0"/>
          </a:p>
          <a:p>
            <a:r>
              <a:rPr lang="en-GB" dirty="0"/>
              <a:t>Encourage carers to engage – you may need to suggest things for them to look out for, for example how the adult uses their tone of voice, where they hold the book, whether they engage the child by talking to them about the book they are reading together (asking questions, pointing things out on the page etc).</a:t>
            </a:r>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6</a:t>
            </a:fld>
            <a:endParaRPr lang="en-US"/>
          </a:p>
        </p:txBody>
      </p:sp>
    </p:spTree>
    <p:extLst>
      <p:ext uri="{BB962C8B-B14F-4D97-AF65-F5344CB8AC3E}">
        <p14:creationId xmlns:p14="http://schemas.microsoft.com/office/powerpoint/2010/main" val="419776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videos in this presentation were self-filmed by participants who took part in a </a:t>
            </a:r>
            <a:r>
              <a:rPr lang="en-GB" dirty="0" err="1"/>
              <a:t>BookTrust</a:t>
            </a:r>
            <a:r>
              <a:rPr lang="en-GB" dirty="0"/>
              <a:t> research project. Encourage carers to think about how the adult engages the child in reading, then give them some time to talk in pairs or groups about their ideas. Ideas might include:</a:t>
            </a:r>
          </a:p>
          <a:p>
            <a:endParaRPr lang="en-GB" dirty="0"/>
          </a:p>
          <a:p>
            <a:pPr marL="171450" indent="-171450">
              <a:buFont typeface="Arial" panose="020B0604020202020204" pitchFamily="34" charset="0"/>
              <a:buChar char="•"/>
            </a:pPr>
            <a:r>
              <a:rPr lang="en-GB" dirty="0"/>
              <a:t>He asks the child to choose a book they would like to read, but does help guide them by reminding them of the options. Highlight to carers that if their child wants to read the same book more than once, that’s okay.</a:t>
            </a:r>
          </a:p>
          <a:p>
            <a:pPr marL="171450" indent="-171450">
              <a:buFont typeface="Arial" panose="020B0604020202020204" pitchFamily="34" charset="0"/>
              <a:buChar char="•"/>
            </a:pPr>
            <a:r>
              <a:rPr lang="en-GB" dirty="0"/>
              <a:t>He sits close to the child so that they can both see the book</a:t>
            </a:r>
          </a:p>
          <a:p>
            <a:pPr marL="171450" indent="-171450">
              <a:buFont typeface="Arial" panose="020B0604020202020204" pitchFamily="34" charset="0"/>
              <a:buChar char="•"/>
            </a:pPr>
            <a:r>
              <a:rPr lang="en-GB" dirty="0"/>
              <a:t>He gives the child space to ask questions and answers them ‘Remember- he doesn’t like the cold.’</a:t>
            </a:r>
          </a:p>
          <a:p>
            <a:pPr marL="171450" indent="-171450">
              <a:buFont typeface="Arial" panose="020B0604020202020204" pitchFamily="34" charset="0"/>
              <a:buChar char="•"/>
            </a:pPr>
            <a:r>
              <a:rPr lang="en-GB" dirty="0"/>
              <a:t>He uses the tone of his voice to make the story more interesting, for example he uses a higher pitched voice when reading Henry’s speech, and emphasises some words.</a:t>
            </a:r>
          </a:p>
          <a:p>
            <a:pPr marL="171450" indent="-171450">
              <a:buFont typeface="Arial" panose="020B0604020202020204" pitchFamily="34" charset="0"/>
              <a:buChar char="•"/>
            </a:pPr>
            <a:r>
              <a:rPr lang="en-GB" dirty="0"/>
              <a:t>He praises the child – ‘You’re right – that’s not a pineapple that’s a coconut.’</a:t>
            </a:r>
          </a:p>
          <a:p>
            <a:pPr marL="171450" indent="-171450">
              <a:buFont typeface="Arial" panose="020B0604020202020204" pitchFamily="34" charset="0"/>
              <a:buChar char="•"/>
            </a:pPr>
            <a:r>
              <a:rPr lang="en-GB" dirty="0"/>
              <a:t>He continues to read even when the child has turned around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7</a:t>
            </a:fld>
            <a:endParaRPr lang="en-US"/>
          </a:p>
        </p:txBody>
      </p:sp>
    </p:spTree>
    <p:extLst>
      <p:ext uri="{BB962C8B-B14F-4D97-AF65-F5344CB8AC3E}">
        <p14:creationId xmlns:p14="http://schemas.microsoft.com/office/powerpoint/2010/main" val="206148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a:t>
            </a:r>
            <a:r>
              <a:rPr lang="en-GB" dirty="0" err="1"/>
              <a:t>BookTrust</a:t>
            </a:r>
            <a:r>
              <a:rPr lang="en-GB" dirty="0"/>
              <a:t> research project, this video was submitted by a parent/carer who read daily with her child. </a:t>
            </a:r>
          </a:p>
          <a:p>
            <a:endParaRPr lang="en-GB" dirty="0"/>
          </a:p>
          <a:p>
            <a:r>
              <a:rPr lang="en-GB" dirty="0"/>
              <a:t>Whilst watching this video, encourage carers to consider what is happening during the shared reading session. Ask carers to think about how it could be made more enjoyable for the child. Responses could include:</a:t>
            </a:r>
          </a:p>
          <a:p>
            <a:endParaRPr lang="en-GB" dirty="0"/>
          </a:p>
          <a:p>
            <a:pPr marL="171450" indent="-171450">
              <a:buFont typeface="Arial" panose="020B0604020202020204" pitchFamily="34" charset="0"/>
              <a:buChar char="•"/>
            </a:pPr>
            <a:r>
              <a:rPr lang="en-GB" dirty="0"/>
              <a:t>Praising the child and focusing more on the enjoyment of the book. </a:t>
            </a:r>
          </a:p>
          <a:p>
            <a:pPr marL="171450" indent="-171450">
              <a:buFont typeface="Arial" panose="020B0604020202020204" pitchFamily="34" charset="0"/>
              <a:buChar char="•"/>
            </a:pPr>
            <a:r>
              <a:rPr lang="en-GB" dirty="0"/>
              <a:t>Talking to the child about what they are reading and asking the child questions about their personal response to the book e.g. – ‘Who is your favourite character? What would you like to happen next? </a:t>
            </a:r>
          </a:p>
          <a:p>
            <a:pPr marL="171450" indent="-171450">
              <a:buFont typeface="Arial" panose="020B0604020202020204" pitchFamily="34" charset="0"/>
              <a:buChar char="•"/>
            </a:pPr>
            <a:r>
              <a:rPr lang="en-GB" dirty="0"/>
              <a:t>Encouraging the child to choose a book they would like to read.</a:t>
            </a:r>
          </a:p>
          <a:p>
            <a:pPr marL="0" indent="0">
              <a:buFont typeface="Arial" panose="020B0604020202020204" pitchFamily="34" charset="0"/>
              <a:buNone/>
            </a:pPr>
            <a:br>
              <a:rPr lang="en-GB" dirty="0"/>
            </a:br>
            <a:r>
              <a:rPr lang="en-GB" dirty="0"/>
              <a:t>The child in this video is a confident reader. Encourage carers to think about what they might do if the child was less confident and how they might adapt their approach.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4D9DF6D-F40A-4FE1-A213-4743BEF50A65}" type="slidenum">
              <a:rPr lang="en-US" smtClean="0"/>
              <a:t>8</a:t>
            </a:fld>
            <a:endParaRPr lang="en-US"/>
          </a:p>
        </p:txBody>
      </p:sp>
    </p:spTree>
    <p:extLst>
      <p:ext uri="{BB962C8B-B14F-4D97-AF65-F5344CB8AC3E}">
        <p14:creationId xmlns:p14="http://schemas.microsoft.com/office/powerpoint/2010/main" val="368012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It’s worth noting that some carers may experience barriers to reading with their child, including: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Lack of time – remind carers that spending just ten minutes a day reading with their child can make a difference. It doesn’t always have to mean sitting down quietly – it could involve talking about a book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Their child struggles with concentration – explain to carers that they do not have to read a book in one go with their child. They can read it in short sections and come back to it later. They might also want to try reading non-fiction books with their child as it’s easy to dip in and out of these.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Their child may have a negative view of reading – Emphasise to carers that particularly for children who lack confidence and who do not find reading fun,  it’s important to focus on enjoying the book and spending time together rather than on getting every word right. </a:t>
            </a:r>
            <a:r>
              <a:rPr lang="en-US" sz="1200" dirty="0"/>
              <a:t>Encourage them to be enthusiastic when sharing books with their child – this will help make it an enjoyable experience for both of them. </a:t>
            </a:r>
            <a:r>
              <a:rPr lang="en-GB" sz="1200" dirty="0"/>
              <a:t> This might mean that they need to start reading and encourage their child to join in later. Finding short books about topics their child enjoys can be helpful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They don’t feel confident reading aloud - If a carer lacks confidence reading aloud, you may want to remind them that an important part of shared reading is about spending time together.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r>
              <a:rPr lang="en-US" b="1" dirty="0"/>
              <a:t>Task suggestion </a:t>
            </a:r>
            <a:r>
              <a:rPr lang="en-US" dirty="0"/>
              <a:t>– using short picture books, practitioners could get </a:t>
            </a:r>
            <a:r>
              <a:rPr lang="en-US" dirty="0" err="1"/>
              <a:t>carers</a:t>
            </a:r>
            <a:r>
              <a:rPr lang="en-US" dirty="0"/>
              <a:t> to work in groups/pairs to look through a book and think about a) structured questions that they could ask to engage the child with the book (e.g. Can you help me find the crocodile on the page?) and b) more open questions. Focus on encouraging </a:t>
            </a:r>
            <a:r>
              <a:rPr lang="en-US" dirty="0" err="1"/>
              <a:t>carers</a:t>
            </a:r>
            <a:r>
              <a:rPr lang="en-US" dirty="0"/>
              <a:t> to ask questions in a more conversational way that does not put pressure on the child. For example ‘I wonder where the whale is swimming to?’ ‘Where do we think the jumper might be?’ </a:t>
            </a:r>
          </a:p>
          <a:p>
            <a:r>
              <a:rPr lang="en-US" dirty="0"/>
              <a:t>Recommend that </a:t>
            </a:r>
            <a:r>
              <a:rPr lang="en-US" dirty="0" err="1"/>
              <a:t>carers</a:t>
            </a:r>
            <a:r>
              <a:rPr lang="en-US" dirty="0"/>
              <a:t> with children who are less confident start with simple questions e.g. ‘Can we find the hippo on the page?’ They might want to encourage them to point to pictures on the page as a way of responding. They can also engage their child with books through helping them to do activities related to reading like drawing a book cover or their </a:t>
            </a:r>
            <a:r>
              <a:rPr lang="en-US" dirty="0" err="1"/>
              <a:t>favourite</a:t>
            </a:r>
            <a:r>
              <a:rPr lang="en-US" dirty="0"/>
              <a:t> character.</a:t>
            </a:r>
            <a:endParaRPr lang="en-GB" dirty="0"/>
          </a:p>
          <a:p>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9</a:t>
            </a:fld>
            <a:endParaRPr lang="en-US"/>
          </a:p>
        </p:txBody>
      </p:sp>
    </p:spTree>
    <p:extLst>
      <p:ext uri="{BB962C8B-B14F-4D97-AF65-F5344CB8AC3E}">
        <p14:creationId xmlns:p14="http://schemas.microsoft.com/office/powerpoint/2010/main" val="96262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Practitioners could add information about their local authority’s library service here, including any event information and advice about how carers can sign up the children they look-after.</a:t>
            </a:r>
            <a:endParaRPr lang="en-US" dirty="0"/>
          </a:p>
        </p:txBody>
      </p:sp>
      <p:sp>
        <p:nvSpPr>
          <p:cNvPr id="4" name="Slide Number Placeholder 3"/>
          <p:cNvSpPr>
            <a:spLocks noGrp="1"/>
          </p:cNvSpPr>
          <p:nvPr>
            <p:ph type="sldNum" sz="quarter" idx="10"/>
          </p:nvPr>
        </p:nvSpPr>
        <p:spPr/>
        <p:txBody>
          <a:bodyPr/>
          <a:lstStyle/>
          <a:p>
            <a:fld id="{E4D9DF6D-F40A-4FE1-A213-4743BEF50A65}" type="slidenum">
              <a:rPr lang="en-US" smtClean="0"/>
              <a:t>11</a:t>
            </a:fld>
            <a:endParaRPr lang="en-US"/>
          </a:p>
        </p:txBody>
      </p:sp>
    </p:spTree>
    <p:extLst>
      <p:ext uri="{BB962C8B-B14F-4D97-AF65-F5344CB8AC3E}">
        <p14:creationId xmlns:p14="http://schemas.microsoft.com/office/powerpoint/2010/main" val="33028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6891402"/>
            <a:ext cx="2464497" cy="670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4432" y="2434058"/>
            <a:ext cx="9619774" cy="1564531"/>
          </a:xfrm>
        </p:spPr>
        <p:txBody>
          <a:bodyPr anchor="b" anchorCtr="0"/>
          <a:lstStyle>
            <a:lvl1pPr>
              <a:lnSpc>
                <a:spcPts val="6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534432" y="4041007"/>
            <a:ext cx="9619774" cy="522365"/>
          </a:xfrm>
        </p:spPr>
        <p:txBody>
          <a:bodyPr wrap="square">
            <a:spAutoFit/>
          </a:bodyPr>
          <a:lstStyle>
            <a:lvl1pPr marL="0" indent="0" algn="l">
              <a:lnSpc>
                <a:spcPts val="4000"/>
              </a:lnSpc>
              <a:buNone/>
              <a:defRPr sz="3600">
                <a:solidFill>
                  <a:schemeClr val="tx1"/>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endParaRPr lang="en-US" dirty="0"/>
          </a:p>
        </p:txBody>
      </p:sp>
      <p:pic>
        <p:nvPicPr>
          <p:cNvPr id="7" name="Picture 6" descr="BookTrustIALO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432" y="622913"/>
            <a:ext cx="3889280" cy="886975"/>
          </a:xfrm>
          <a:prstGeom prst="rect">
            <a:avLst/>
          </a:prstGeom>
        </p:spPr>
      </p:pic>
      <p:pic>
        <p:nvPicPr>
          <p:cNvPr id="8" name="Picture 7" descr="booktrustorguk-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305" y="7009585"/>
            <a:ext cx="2816352" cy="323851"/>
          </a:xfrm>
          <a:prstGeom prst="rect">
            <a:avLst/>
          </a:prstGeom>
        </p:spPr>
      </p:pic>
    </p:spTree>
    <p:extLst>
      <p:ext uri="{BB962C8B-B14F-4D97-AF65-F5344CB8AC3E}">
        <p14:creationId xmlns:p14="http://schemas.microsoft.com/office/powerpoint/2010/main" val="124464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rgbClr val="43A2E1"/>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rgbClr val="43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rgbClr val="43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Navy">
    <p:bg>
      <p:bgPr>
        <a:solidFill>
          <a:srgbClr val="14285A"/>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rgbClr val="142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rgbClr val="142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each">
    <p:bg>
      <p:bgPr>
        <a:solidFill>
          <a:srgbClr val="F58C64"/>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rgbClr val="F58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rgbClr val="F58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eparate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34432" y="1440000"/>
            <a:ext cx="4680000" cy="5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5474206" y="1440000"/>
            <a:ext cx="4680000" cy="5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81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4432" y="1440000"/>
            <a:ext cx="4680000" cy="5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0"/>
          </p:nvPr>
        </p:nvSpPr>
        <p:spPr>
          <a:xfrm>
            <a:off x="5474206" y="1439862"/>
            <a:ext cx="4680000" cy="4320000"/>
          </a:xfrm>
        </p:spPr>
        <p:txBody>
          <a:bodyPr/>
          <a:lstStyle/>
          <a:p>
            <a:r>
              <a:rPr lang="en-US"/>
              <a:t>Click icon to add picture</a:t>
            </a:r>
          </a:p>
        </p:txBody>
      </p:sp>
    </p:spTree>
    <p:extLst>
      <p:ext uri="{BB962C8B-B14F-4D97-AF65-F5344CB8AC3E}">
        <p14:creationId xmlns:p14="http://schemas.microsoft.com/office/powerpoint/2010/main" val="390253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box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5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40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568960"/>
            <a:ext cx="9619774" cy="5832000"/>
          </a:xfrm>
        </p:spPr>
        <p:txBody>
          <a:bodyPr numCol="1" spcCol="25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127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057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89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3" name="TextBox 12"/>
          <p:cNvSpPr txBox="1"/>
          <p:nvPr userDrawn="1"/>
        </p:nvSpPr>
        <p:spPr>
          <a:xfrm>
            <a:off x="534432" y="4104000"/>
            <a:ext cx="3835112" cy="2955082"/>
          </a:xfrm>
          <a:prstGeom prst="rect">
            <a:avLst/>
          </a:prstGeom>
          <a:noFill/>
        </p:spPr>
        <p:txBody>
          <a:bodyPr wrap="square" lIns="0" tIns="0" rIns="0" bIns="0" rtlCol="0">
            <a:spAutoFit/>
          </a:bodyPr>
          <a:lstStyle/>
          <a:p>
            <a:pPr marL="0" lvl="0" indent="0" algn="l" defTabSz="521437" rtl="0" eaLnBrk="1" latinLnBrk="0" hangingPunct="1">
              <a:lnSpc>
                <a:spcPts val="1900"/>
              </a:lnSpc>
              <a:spcBef>
                <a:spcPts val="0"/>
              </a:spcBef>
              <a:spcAft>
                <a:spcPts val="0"/>
              </a:spcAft>
              <a:buFont typeface="Arial"/>
              <a:buNone/>
            </a:pPr>
            <a:r>
              <a:rPr lang="en-GB" sz="1700" b="1" kern="1200" baseline="0" dirty="0">
                <a:solidFill>
                  <a:srgbClr val="009082"/>
                </a:solidFill>
                <a:latin typeface="Arial"/>
                <a:ea typeface="+mn-ea"/>
                <a:cs typeface="Arial"/>
              </a:rPr>
              <a:t>Join us</a:t>
            </a:r>
          </a:p>
          <a:p>
            <a:pPr marL="0" lvl="0" indent="0" algn="l" defTabSz="521437" rtl="0" eaLnBrk="1" latinLnBrk="0" hangingPunct="1">
              <a:lnSpc>
                <a:spcPts val="1900"/>
              </a:lnSpc>
              <a:spcBef>
                <a:spcPts val="0"/>
              </a:spcBef>
              <a:spcAft>
                <a:spcPts val="1100"/>
              </a:spcAft>
              <a:buFont typeface="Arial"/>
              <a:buNone/>
            </a:pPr>
            <a:r>
              <a:rPr lang="en-GB" sz="1700" kern="1200" baseline="0" dirty="0">
                <a:solidFill>
                  <a:schemeClr val="tx1"/>
                </a:solidFill>
                <a:latin typeface="Arial"/>
                <a:ea typeface="+mn-ea"/>
                <a:cs typeface="Arial"/>
              </a:rPr>
              <a:t>Sign up for our newsletter</a:t>
            </a:r>
            <a:br>
              <a:rPr lang="en-GB" sz="1700" kern="1200" baseline="0" dirty="0">
                <a:solidFill>
                  <a:schemeClr val="tx1"/>
                </a:solidFill>
                <a:latin typeface="Arial"/>
                <a:ea typeface="+mn-ea"/>
                <a:cs typeface="Arial"/>
              </a:rPr>
            </a:br>
            <a:r>
              <a:rPr lang="en-GB" sz="1700" kern="1200" baseline="0" dirty="0">
                <a:solidFill>
                  <a:schemeClr val="tx1"/>
                </a:solidFill>
                <a:latin typeface="Arial"/>
                <a:ea typeface="+mn-ea"/>
                <a:cs typeface="Arial"/>
              </a:rPr>
              <a:t>Check out our online resources</a:t>
            </a:r>
          </a:p>
          <a:p>
            <a:pPr marL="0" lvl="0" indent="0" algn="l" defTabSz="521437" rtl="0" eaLnBrk="1" latinLnBrk="0" hangingPunct="1">
              <a:lnSpc>
                <a:spcPts val="1900"/>
              </a:lnSpc>
              <a:spcBef>
                <a:spcPts val="0"/>
              </a:spcBef>
              <a:spcAft>
                <a:spcPts val="1100"/>
              </a:spcAft>
              <a:buFont typeface="Arial"/>
              <a:buNone/>
            </a:pPr>
            <a:r>
              <a:rPr lang="en-GB" sz="1700" b="1" kern="1200" baseline="0" dirty="0">
                <a:solidFill>
                  <a:srgbClr val="009082"/>
                </a:solidFill>
                <a:latin typeface="Arial"/>
                <a:ea typeface="+mn-ea"/>
                <a:cs typeface="Arial"/>
              </a:rPr>
              <a:t>Support us</a:t>
            </a:r>
            <a:br>
              <a:rPr lang="en-GB" sz="1700" kern="1200" baseline="0" dirty="0">
                <a:solidFill>
                  <a:schemeClr val="tx1"/>
                </a:solidFill>
                <a:latin typeface="Arial"/>
                <a:ea typeface="+mn-ea"/>
                <a:cs typeface="Arial"/>
              </a:rPr>
            </a:br>
            <a:r>
              <a:rPr lang="en-GB" sz="1700" kern="1200" baseline="0" dirty="0">
                <a:solidFill>
                  <a:schemeClr val="tx1"/>
                </a:solidFill>
                <a:latin typeface="Arial"/>
                <a:ea typeface="+mn-ea"/>
                <a:cs typeface="Arial"/>
              </a:rPr>
              <a:t>Donate today and help us</a:t>
            </a:r>
            <a:br>
              <a:rPr lang="en-GB" sz="1700" kern="1200" baseline="0" dirty="0">
                <a:solidFill>
                  <a:schemeClr val="tx1"/>
                </a:solidFill>
                <a:latin typeface="Arial"/>
                <a:ea typeface="+mn-ea"/>
                <a:cs typeface="Arial"/>
              </a:rPr>
            </a:br>
            <a:r>
              <a:rPr lang="en-GB" sz="1700" kern="1200" baseline="0" dirty="0">
                <a:solidFill>
                  <a:schemeClr val="tx1"/>
                </a:solidFill>
                <a:latin typeface="Arial"/>
                <a:ea typeface="+mn-ea"/>
                <a:cs typeface="Arial"/>
              </a:rPr>
              <a:t>reach more children</a:t>
            </a:r>
          </a:p>
          <a:p>
            <a:pPr marL="0" lvl="0" indent="0" algn="l" defTabSz="521437" rtl="0" eaLnBrk="1" latinLnBrk="0" hangingPunct="1">
              <a:lnSpc>
                <a:spcPts val="1900"/>
              </a:lnSpc>
              <a:spcBef>
                <a:spcPts val="0"/>
              </a:spcBef>
              <a:spcAft>
                <a:spcPts val="0"/>
              </a:spcAft>
              <a:buFont typeface="Arial"/>
              <a:buNone/>
            </a:pPr>
            <a:r>
              <a:rPr lang="en-GB" sz="1700" b="1" kern="1200" baseline="0" dirty="0">
                <a:solidFill>
                  <a:srgbClr val="009082"/>
                </a:solidFill>
                <a:latin typeface="Arial"/>
                <a:ea typeface="+mn-ea"/>
                <a:cs typeface="Arial"/>
              </a:rPr>
              <a:t>Follow us</a:t>
            </a:r>
            <a:endParaRPr lang="en-GB" sz="1700" kern="1200" baseline="0" dirty="0">
              <a:solidFill>
                <a:srgbClr val="009082"/>
              </a:solidFill>
              <a:latin typeface="Arial"/>
              <a:ea typeface="+mn-ea"/>
              <a:cs typeface="Arial"/>
            </a:endParaRPr>
          </a:p>
          <a:p>
            <a:pPr marL="0" lvl="0" indent="0" algn="l" defTabSz="521437" rtl="0" eaLnBrk="1" latinLnBrk="0" hangingPunct="1">
              <a:lnSpc>
                <a:spcPts val="1900"/>
              </a:lnSpc>
              <a:spcBef>
                <a:spcPts val="550"/>
              </a:spcBef>
              <a:spcAft>
                <a:spcPts val="0"/>
              </a:spcAft>
              <a:buFont typeface="Arial"/>
              <a:buNone/>
            </a:pPr>
            <a:r>
              <a:rPr lang="en-GB" sz="1700" kern="1200" baseline="0" dirty="0">
                <a:solidFill>
                  <a:schemeClr val="tx1"/>
                </a:solidFill>
                <a:latin typeface="Arial"/>
                <a:ea typeface="+mn-ea"/>
                <a:cs typeface="Arial"/>
              </a:rPr>
              <a:t>     @</a:t>
            </a:r>
            <a:r>
              <a:rPr lang="en-GB" sz="1700" kern="1200" baseline="0" dirty="0" err="1">
                <a:solidFill>
                  <a:schemeClr val="tx1"/>
                </a:solidFill>
                <a:latin typeface="Arial"/>
                <a:ea typeface="+mn-ea"/>
                <a:cs typeface="Arial"/>
              </a:rPr>
              <a:t>booktrust</a:t>
            </a:r>
            <a:endParaRPr lang="en-GB" sz="1700" kern="1200" baseline="0" dirty="0">
              <a:solidFill>
                <a:schemeClr val="tx1"/>
              </a:solidFill>
              <a:latin typeface="Arial"/>
              <a:ea typeface="+mn-ea"/>
              <a:cs typeface="Arial"/>
            </a:endParaRPr>
          </a:p>
          <a:p>
            <a:pPr marL="0" lvl="0" indent="0" algn="l" defTabSz="521437" rtl="0" eaLnBrk="1" latinLnBrk="0" hangingPunct="1">
              <a:lnSpc>
                <a:spcPts val="1900"/>
              </a:lnSpc>
              <a:spcBef>
                <a:spcPts val="550"/>
              </a:spcBef>
              <a:spcAft>
                <a:spcPts val="0"/>
              </a:spcAft>
              <a:buFont typeface="Arial"/>
              <a:buNone/>
            </a:pPr>
            <a:r>
              <a:rPr lang="en-GB" sz="1700" kern="1200" baseline="0" dirty="0">
                <a:solidFill>
                  <a:schemeClr val="tx1"/>
                </a:solidFill>
                <a:latin typeface="Arial"/>
                <a:ea typeface="+mn-ea"/>
                <a:cs typeface="Arial"/>
              </a:rPr>
              <a:t>     </a:t>
            </a:r>
            <a:r>
              <a:rPr lang="en-GB" sz="1700" kern="1200" baseline="0" dirty="0" err="1">
                <a:solidFill>
                  <a:schemeClr val="tx1"/>
                </a:solidFill>
                <a:latin typeface="Arial"/>
                <a:ea typeface="+mn-ea"/>
                <a:cs typeface="Arial"/>
              </a:rPr>
              <a:t>facebook.com</a:t>
            </a:r>
            <a:r>
              <a:rPr lang="en-GB" sz="1700" kern="1200" baseline="0" dirty="0">
                <a:solidFill>
                  <a:schemeClr val="tx1"/>
                </a:solidFill>
                <a:latin typeface="Arial"/>
                <a:ea typeface="+mn-ea"/>
                <a:cs typeface="Arial"/>
              </a:rPr>
              <a:t>/</a:t>
            </a:r>
            <a:r>
              <a:rPr lang="en-GB" sz="1700" kern="1200" baseline="0" dirty="0" err="1">
                <a:solidFill>
                  <a:schemeClr val="tx1"/>
                </a:solidFill>
                <a:latin typeface="Arial"/>
                <a:ea typeface="+mn-ea"/>
                <a:cs typeface="Arial"/>
              </a:rPr>
              <a:t>booktrust</a:t>
            </a:r>
            <a:endParaRPr lang="en-US" sz="1700" kern="1200" baseline="0" dirty="0">
              <a:solidFill>
                <a:schemeClr val="tx1"/>
              </a:solidFill>
              <a:latin typeface="Arial"/>
              <a:ea typeface="+mn-ea"/>
              <a:cs typeface="Arial"/>
            </a:endParaRPr>
          </a:p>
          <a:p>
            <a:pPr marL="0" lvl="0" indent="0" algn="l" defTabSz="521437" rtl="0" eaLnBrk="1" latinLnBrk="0" hangingPunct="1">
              <a:lnSpc>
                <a:spcPts val="1900"/>
              </a:lnSpc>
              <a:spcBef>
                <a:spcPts val="0"/>
              </a:spcBef>
              <a:spcAft>
                <a:spcPts val="1100"/>
              </a:spcAft>
              <a:buFont typeface="Arial"/>
              <a:buNone/>
            </a:pPr>
            <a:endParaRPr lang="en-US" sz="1700" kern="1200" baseline="0" dirty="0">
              <a:solidFill>
                <a:schemeClr val="tx1"/>
              </a:solidFill>
              <a:latin typeface="Arial"/>
              <a:ea typeface="+mn-ea"/>
              <a:cs typeface="Arial"/>
            </a:endParaRPr>
          </a:p>
        </p:txBody>
      </p:sp>
      <p:sp>
        <p:nvSpPr>
          <p:cNvPr id="14" name="TextBox 13"/>
          <p:cNvSpPr txBox="1"/>
          <p:nvPr userDrawn="1"/>
        </p:nvSpPr>
        <p:spPr>
          <a:xfrm>
            <a:off x="4608709" y="4104000"/>
            <a:ext cx="3835112" cy="2612681"/>
          </a:xfrm>
          <a:prstGeom prst="rect">
            <a:avLst/>
          </a:prstGeom>
          <a:noFill/>
        </p:spPr>
        <p:txBody>
          <a:bodyPr wrap="square" lIns="0" tIns="0" rIns="0" bIns="0" rtlCol="0">
            <a:spAutoFit/>
          </a:bodyPr>
          <a:lstStyle/>
          <a:p>
            <a:pPr lvl="0"/>
            <a:r>
              <a:rPr lang="en-GB" sz="1700" b="1" kern="1200" baseline="0" dirty="0">
                <a:solidFill>
                  <a:srgbClr val="009082"/>
                </a:solidFill>
                <a:latin typeface="Arial"/>
                <a:ea typeface="+mn-ea"/>
                <a:cs typeface="Arial"/>
              </a:rPr>
              <a:t>Book</a:t>
            </a:r>
            <a:r>
              <a:rPr lang="en-GB" sz="1800" dirty="0"/>
              <a:t> </a:t>
            </a:r>
            <a:r>
              <a:rPr lang="en-GB" sz="1700" b="1" kern="1200" baseline="0" dirty="0">
                <a:solidFill>
                  <a:srgbClr val="009082"/>
                </a:solidFill>
                <a:latin typeface="Arial"/>
                <a:ea typeface="+mn-ea"/>
                <a:cs typeface="Arial"/>
              </a:rPr>
              <a:t>Trust</a:t>
            </a:r>
            <a:endParaRPr lang="en-US" sz="1800" b="0" kern="1200" baseline="0" dirty="0">
              <a:solidFill>
                <a:schemeClr val="tx1"/>
              </a:solidFill>
              <a:latin typeface="+mn-lt"/>
              <a:ea typeface="+mn-ea"/>
              <a:cs typeface="+mn-cs"/>
            </a:endParaRPr>
          </a:p>
          <a:p>
            <a:pPr lvl="0">
              <a:lnSpc>
                <a:spcPts val="1900"/>
              </a:lnSpc>
              <a:spcAft>
                <a:spcPts val="1100"/>
              </a:spcAft>
            </a:pPr>
            <a:r>
              <a:rPr lang="en-US" sz="1700" dirty="0">
                <a:latin typeface="Arial"/>
                <a:cs typeface="Arial"/>
              </a:rPr>
              <a:t>G8 Battersea Studios</a:t>
            </a:r>
            <a:br>
              <a:rPr lang="en-US" sz="1700" dirty="0">
                <a:latin typeface="Arial"/>
                <a:cs typeface="Arial"/>
              </a:rPr>
            </a:br>
            <a:r>
              <a:rPr lang="en-US" sz="1700" dirty="0">
                <a:latin typeface="Arial"/>
                <a:cs typeface="Arial"/>
              </a:rPr>
              <a:t>80 Silverthorne Road</a:t>
            </a:r>
            <a:br>
              <a:rPr lang="en-US" sz="1700" dirty="0">
                <a:latin typeface="Arial"/>
                <a:cs typeface="Arial"/>
              </a:rPr>
            </a:br>
            <a:r>
              <a:rPr lang="en-US" sz="1700" dirty="0">
                <a:latin typeface="Arial"/>
                <a:cs typeface="Arial"/>
              </a:rPr>
              <a:t>Battersea</a:t>
            </a:r>
            <a:br>
              <a:rPr lang="en-US" sz="1700" dirty="0">
                <a:latin typeface="Arial"/>
                <a:cs typeface="Arial"/>
              </a:rPr>
            </a:br>
            <a:r>
              <a:rPr lang="en-US" sz="1700" dirty="0">
                <a:latin typeface="Arial"/>
                <a:cs typeface="Arial"/>
              </a:rPr>
              <a:t>London SW8 3HE</a:t>
            </a:r>
          </a:p>
          <a:p>
            <a:pPr lvl="0">
              <a:lnSpc>
                <a:spcPts val="1900"/>
              </a:lnSpc>
              <a:spcAft>
                <a:spcPts val="1100"/>
              </a:spcAft>
            </a:pPr>
            <a:r>
              <a:rPr lang="en-US" sz="1700" dirty="0">
                <a:solidFill>
                  <a:schemeClr val="tx1"/>
                </a:solidFill>
                <a:latin typeface="Arial"/>
                <a:cs typeface="Arial"/>
              </a:rPr>
              <a:t>+44 (0)20 7801 8800</a:t>
            </a:r>
            <a:br>
              <a:rPr lang="en-US" sz="1700" dirty="0">
                <a:solidFill>
                  <a:schemeClr val="tx1"/>
                </a:solidFill>
                <a:latin typeface="Arial"/>
                <a:cs typeface="Arial"/>
              </a:rPr>
            </a:br>
            <a:r>
              <a:rPr lang="en-US" sz="1700" dirty="0">
                <a:solidFill>
                  <a:schemeClr val="tx1"/>
                </a:solidFill>
                <a:latin typeface="Arial"/>
                <a:cs typeface="Arial"/>
              </a:rPr>
              <a:t>query@booktrust.org.uk</a:t>
            </a:r>
          </a:p>
          <a:p>
            <a:pPr lvl="0">
              <a:lnSpc>
                <a:spcPts val="1900"/>
              </a:lnSpc>
              <a:spcBef>
                <a:spcPts val="2800"/>
              </a:spcBef>
              <a:spcAft>
                <a:spcPts val="1100"/>
              </a:spcAft>
            </a:pPr>
            <a:r>
              <a:rPr lang="en-US" sz="1150" dirty="0">
                <a:latin typeface="Arial"/>
                <a:cs typeface="Arial"/>
              </a:rPr>
              <a:t>Charity number 313343</a:t>
            </a:r>
            <a:endParaRPr lang="en-GB" sz="1150" dirty="0">
              <a:latin typeface="Arial"/>
              <a:cs typeface="Arial"/>
            </a:endParaRPr>
          </a:p>
        </p:txBody>
      </p:sp>
      <p:pic>
        <p:nvPicPr>
          <p:cNvPr id="2" name="Picture 1"/>
          <p:cNvPicPr>
            <a:picLocks noChangeAspect="1"/>
          </p:cNvPicPr>
          <p:nvPr userDrawn="1"/>
        </p:nvPicPr>
        <p:blipFill>
          <a:blip r:embed="rId2"/>
          <a:stretch>
            <a:fillRect/>
          </a:stretch>
        </p:blipFill>
        <p:spPr>
          <a:xfrm>
            <a:off x="534432" y="6192520"/>
            <a:ext cx="228600" cy="190500"/>
          </a:xfrm>
          <a:prstGeom prst="rect">
            <a:avLst/>
          </a:prstGeom>
        </p:spPr>
      </p:pic>
      <p:pic>
        <p:nvPicPr>
          <p:cNvPr id="3" name="Picture 2"/>
          <p:cNvPicPr>
            <a:picLocks noChangeAspect="1"/>
          </p:cNvPicPr>
          <p:nvPr userDrawn="1"/>
        </p:nvPicPr>
        <p:blipFill>
          <a:blip r:embed="rId3"/>
          <a:stretch>
            <a:fillRect/>
          </a:stretch>
        </p:blipFill>
        <p:spPr>
          <a:xfrm>
            <a:off x="534305" y="6474391"/>
            <a:ext cx="203200" cy="203200"/>
          </a:xfrm>
          <a:prstGeom prst="rect">
            <a:avLst/>
          </a:prstGeom>
        </p:spPr>
      </p:pic>
      <p:pic>
        <p:nvPicPr>
          <p:cNvPr id="8" name="Picture 7" descr="BookTrustIALOR-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432" y="622913"/>
            <a:ext cx="3889280" cy="886975"/>
          </a:xfrm>
          <a:prstGeom prst="rect">
            <a:avLst/>
          </a:prstGeom>
        </p:spPr>
      </p:pic>
      <p:sp>
        <p:nvSpPr>
          <p:cNvPr id="9" name="Rectangle 8"/>
          <p:cNvSpPr/>
          <p:nvPr userDrawn="1"/>
        </p:nvSpPr>
        <p:spPr>
          <a:xfrm>
            <a:off x="0" y="6891402"/>
            <a:ext cx="2464497" cy="670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ooktrustorguk-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305" y="7009585"/>
            <a:ext cx="2816352" cy="323851"/>
          </a:xfrm>
          <a:prstGeom prst="rect">
            <a:avLst/>
          </a:prstGeom>
        </p:spPr>
      </p:pic>
    </p:spTree>
    <p:extLst>
      <p:ext uri="{BB962C8B-B14F-4D97-AF65-F5344CB8AC3E}">
        <p14:creationId xmlns:p14="http://schemas.microsoft.com/office/powerpoint/2010/main" val="268687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Teal">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14"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9973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Gre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10"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urple">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Emerald">
    <p:bg>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5"/>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lum">
    <p:bg>
      <p:bgPr>
        <a:solidFill>
          <a:schemeClr val="accent6"/>
        </a:solidFill>
        <a:effectLst/>
      </p:bgPr>
    </p:bg>
    <p:spTree>
      <p:nvGrpSpPr>
        <p:cNvPr id="1" name=""/>
        <p:cNvGrpSpPr/>
        <p:nvPr/>
      </p:nvGrpSpPr>
      <p:grpSpPr>
        <a:xfrm>
          <a:off x="0" y="0"/>
          <a:ext cx="0" cy="0"/>
          <a:chOff x="0" y="0"/>
          <a:chExt cx="0" cy="0"/>
        </a:xfrm>
      </p:grpSpPr>
      <p:sp>
        <p:nvSpPr>
          <p:cNvPr id="11" name="Rectangle 10"/>
          <p:cNvSpPr/>
          <p:nvPr userDrawn="1"/>
        </p:nvSpPr>
        <p:spPr>
          <a:xfrm>
            <a:off x="0" y="6891402"/>
            <a:ext cx="2464497" cy="6702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224141" y="6892637"/>
            <a:ext cx="2464497" cy="6702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ookTrust-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9850" y="6960658"/>
            <a:ext cx="1844817" cy="422152"/>
          </a:xfrm>
          <a:prstGeom prst="rect">
            <a:avLst/>
          </a:prstGeom>
        </p:spPr>
      </p:pic>
      <p:pic>
        <p:nvPicPr>
          <p:cNvPr id="12" name="Picture 11" descr="booktrustorguk-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689" y="7127769"/>
            <a:ext cx="1605334" cy="184596"/>
          </a:xfrm>
          <a:prstGeom prst="rect">
            <a:avLst/>
          </a:prstGeom>
        </p:spPr>
      </p:pic>
      <p:sp>
        <p:nvSpPr>
          <p:cNvPr id="9" name="Title 1"/>
          <p:cNvSpPr>
            <a:spLocks noGrp="1"/>
          </p:cNvSpPr>
          <p:nvPr>
            <p:ph type="ctrTitle"/>
          </p:nvPr>
        </p:nvSpPr>
        <p:spPr>
          <a:xfrm>
            <a:off x="534432" y="2434058"/>
            <a:ext cx="9619774" cy="1564531"/>
          </a:xfrm>
        </p:spPr>
        <p:txBody>
          <a:bodyPr anchor="t" anchorCtr="0"/>
          <a:lstStyle>
            <a:lvl1pPr>
              <a:lnSpc>
                <a:spcPts val="6000"/>
              </a:lnSpc>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110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486000"/>
            <a:ext cx="9619774" cy="530060"/>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34432" y="1440000"/>
            <a:ext cx="9619774" cy="540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ooktrustorguk-RGB.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34305" y="7128000"/>
            <a:ext cx="1609853" cy="185116"/>
          </a:xfrm>
          <a:prstGeom prst="rect">
            <a:avLst/>
          </a:prstGeom>
        </p:spPr>
      </p:pic>
      <p:pic>
        <p:nvPicPr>
          <p:cNvPr id="8" name="Picture 7" descr="BookTrust-RGB.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309389" y="6960827"/>
            <a:ext cx="1844817" cy="422152"/>
          </a:xfrm>
          <a:prstGeom prst="rect">
            <a:avLst/>
          </a:prstGeom>
        </p:spPr>
      </p:pic>
    </p:spTree>
    <p:extLst>
      <p:ext uri="{BB962C8B-B14F-4D97-AF65-F5344CB8AC3E}">
        <p14:creationId xmlns:p14="http://schemas.microsoft.com/office/powerpoint/2010/main" val="238321496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 id="2147483662" r:id="rId14"/>
    <p:sldLayoutId id="2147483660" r:id="rId15"/>
    <p:sldLayoutId id="2147483663" r:id="rId16"/>
    <p:sldLayoutId id="2147483654" r:id="rId17"/>
    <p:sldLayoutId id="2147483655" r:id="rId18"/>
    <p:sldLayoutId id="2147483664" r:id="rId19"/>
  </p:sldLayoutIdLst>
  <p:hf sldNum="0" hdr="0" dt="0"/>
  <p:txStyles>
    <p:titleStyle>
      <a:lvl1pPr algn="l" defTabSz="521437" rtl="0" eaLnBrk="1" latinLnBrk="0" hangingPunct="1">
        <a:lnSpc>
          <a:spcPts val="4000"/>
        </a:lnSpc>
        <a:spcBef>
          <a:spcPct val="0"/>
        </a:spcBef>
        <a:buNone/>
        <a:defRPr sz="4000" b="1" kern="1200">
          <a:solidFill>
            <a:schemeClr val="tx2"/>
          </a:solidFill>
          <a:latin typeface="Arial"/>
          <a:ea typeface="+mj-ea"/>
          <a:cs typeface="Arial"/>
        </a:defRPr>
      </a:lvl1pPr>
    </p:titleStyle>
    <p:bodyStyle>
      <a:lvl1pPr marL="214313" indent="-214313" algn="l" defTabSz="521437" rtl="0" eaLnBrk="1" latinLnBrk="0" hangingPunct="1">
        <a:lnSpc>
          <a:spcPts val="2200"/>
        </a:lnSpc>
        <a:spcBef>
          <a:spcPts val="0"/>
        </a:spcBef>
        <a:spcAft>
          <a:spcPts val="1100"/>
        </a:spcAft>
        <a:buFont typeface="Arial"/>
        <a:buChar char="•"/>
        <a:defRPr sz="2000" kern="1200">
          <a:solidFill>
            <a:schemeClr val="tx1"/>
          </a:solidFill>
          <a:latin typeface="Arial"/>
          <a:ea typeface="+mn-ea"/>
          <a:cs typeface="Arial"/>
        </a:defRPr>
      </a:lvl1pPr>
      <a:lvl2pPr marL="534988" indent="-265113" algn="l" defTabSz="521437" rtl="0" eaLnBrk="1" latinLnBrk="0" hangingPunct="1">
        <a:lnSpc>
          <a:spcPts val="2200"/>
        </a:lnSpc>
        <a:spcBef>
          <a:spcPts val="0"/>
        </a:spcBef>
        <a:spcAft>
          <a:spcPts val="1100"/>
        </a:spcAft>
        <a:buFont typeface="Arial"/>
        <a:buChar char="–"/>
        <a:defRPr sz="2000" kern="1200">
          <a:solidFill>
            <a:schemeClr val="tx1"/>
          </a:solidFill>
          <a:latin typeface="Arial"/>
          <a:ea typeface="+mn-ea"/>
          <a:cs typeface="Arial"/>
        </a:defRPr>
      </a:lvl2pPr>
      <a:lvl3pPr marL="804863" indent="-260350" algn="l" defTabSz="521437" rtl="0" eaLnBrk="1" latinLnBrk="0" hangingPunct="1">
        <a:lnSpc>
          <a:spcPts val="2200"/>
        </a:lnSpc>
        <a:spcBef>
          <a:spcPts val="0"/>
        </a:spcBef>
        <a:spcAft>
          <a:spcPts val="1100"/>
        </a:spcAft>
        <a:buFont typeface="Arial"/>
        <a:buChar char="•"/>
        <a:defRPr sz="2000" kern="1200">
          <a:solidFill>
            <a:schemeClr val="tx1"/>
          </a:solidFill>
          <a:latin typeface="Arial"/>
          <a:ea typeface="+mn-ea"/>
          <a:cs typeface="Arial"/>
        </a:defRPr>
      </a:lvl3pPr>
      <a:lvl4pPr marL="1081088" indent="-260350" algn="l" defTabSz="521437" rtl="0" eaLnBrk="1" latinLnBrk="0" hangingPunct="1">
        <a:lnSpc>
          <a:spcPts val="2200"/>
        </a:lnSpc>
        <a:spcBef>
          <a:spcPts val="0"/>
        </a:spcBef>
        <a:spcAft>
          <a:spcPts val="1100"/>
        </a:spcAft>
        <a:buFont typeface="Arial"/>
        <a:buChar char="–"/>
        <a:defRPr sz="2000" kern="1200">
          <a:solidFill>
            <a:schemeClr val="tx1"/>
          </a:solidFill>
          <a:latin typeface="Arial"/>
          <a:ea typeface="+mn-ea"/>
          <a:cs typeface="Arial"/>
        </a:defRPr>
      </a:lvl4pPr>
      <a:lvl5pPr marL="1346200" indent="-260350" algn="l" defTabSz="521437" rtl="0" eaLnBrk="1" latinLnBrk="0" hangingPunct="1">
        <a:lnSpc>
          <a:spcPts val="2200"/>
        </a:lnSpc>
        <a:spcBef>
          <a:spcPts val="0"/>
        </a:spcBef>
        <a:spcAft>
          <a:spcPts val="1100"/>
        </a:spcAft>
        <a:buFont typeface="Arial"/>
        <a:buChar char="»"/>
        <a:defRPr sz="20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542/peds.2015-0359"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www.booktrust.org.uk/globalassets/resources/research/reading-in-foster-families-full-report.pdf" TargetMode="External"/><Relationship Id="rId4" Type="http://schemas.openxmlformats.org/officeDocument/2006/relationships/hyperlink" Target="http://www.artscouncil.org.uk/sites/default/files/download-file/Culture%20sport%20and%20wellbeing%20-%20youth.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Olf_jbhsnbc" TargetMode="External"/><Relationship Id="rId5" Type="http://schemas.openxmlformats.org/officeDocument/2006/relationships/hyperlink" Target="https://youtu.be/Olf_jbhsnbc"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ideo" Target="https://www.youtube.com/embed/zIyYm88LrNc" TargetMode="External"/><Relationship Id="rId5" Type="http://schemas.openxmlformats.org/officeDocument/2006/relationships/hyperlink" Target="https://youtu.be/zIyYm88LrNc"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2" y="2477422"/>
            <a:ext cx="9619774" cy="1538883"/>
          </a:xfrm>
        </p:spPr>
        <p:txBody>
          <a:bodyPr/>
          <a:lstStyle/>
          <a:p>
            <a:r>
              <a:rPr lang="en-GB" sz="5000" dirty="0">
                <a:solidFill>
                  <a:srgbClr val="1EA5A0"/>
                </a:solidFill>
              </a:rPr>
              <a:t>R</a:t>
            </a:r>
            <a:r>
              <a:rPr lang="en-US" sz="5000" dirty="0" err="1">
                <a:solidFill>
                  <a:srgbClr val="1EA5A0"/>
                </a:solidFill>
              </a:rPr>
              <a:t>eading</a:t>
            </a:r>
            <a:r>
              <a:rPr lang="en-US" sz="5000" dirty="0">
                <a:solidFill>
                  <a:srgbClr val="1EA5A0"/>
                </a:solidFill>
              </a:rPr>
              <a:t> together with </a:t>
            </a:r>
            <a:br>
              <a:rPr lang="en-US" sz="5000" dirty="0">
                <a:solidFill>
                  <a:srgbClr val="1EA5A0"/>
                </a:solidFill>
              </a:rPr>
            </a:br>
            <a:r>
              <a:rPr lang="en-US" sz="5000" dirty="0">
                <a:solidFill>
                  <a:srgbClr val="1EA5A0"/>
                </a:solidFill>
              </a:rPr>
              <a:t>3-7 year-olds</a:t>
            </a:r>
          </a:p>
        </p:txBody>
      </p:sp>
    </p:spTree>
    <p:extLst>
      <p:ext uri="{BB962C8B-B14F-4D97-AF65-F5344CB8AC3E}">
        <p14:creationId xmlns:p14="http://schemas.microsoft.com/office/powerpoint/2010/main" val="347226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2" y="2434058"/>
            <a:ext cx="9619774" cy="769441"/>
          </a:xfrm>
        </p:spPr>
        <p:txBody>
          <a:bodyPr/>
          <a:lstStyle/>
          <a:p>
            <a:r>
              <a:rPr lang="en-GB" dirty="0"/>
              <a:t>Finding out more</a:t>
            </a:r>
            <a:endParaRPr lang="en-US" dirty="0"/>
          </a:p>
        </p:txBody>
      </p:sp>
    </p:spTree>
    <p:extLst>
      <p:ext uri="{BB962C8B-B14F-4D97-AF65-F5344CB8AC3E}">
        <p14:creationId xmlns:p14="http://schemas.microsoft.com/office/powerpoint/2010/main" val="373011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7169C-E8F3-49C2-B062-3773C14484E0}"/>
              </a:ext>
            </a:extLst>
          </p:cNvPr>
          <p:cNvSpPr>
            <a:spLocks noGrp="1"/>
          </p:cNvSpPr>
          <p:nvPr>
            <p:ph idx="1"/>
          </p:nvPr>
        </p:nvSpPr>
        <p:spPr/>
        <p:txBody>
          <a:bodyPr>
            <a:normAutofit/>
          </a:bodyPr>
          <a:lstStyle/>
          <a:p>
            <a:pPr marL="0" indent="0">
              <a:lnSpc>
                <a:spcPct val="100000"/>
              </a:lnSpc>
              <a:buNone/>
            </a:pPr>
            <a:r>
              <a:rPr lang="en-US" sz="2400" dirty="0"/>
              <a:t>Download the </a:t>
            </a:r>
            <a:r>
              <a:rPr lang="en-US" sz="2400" i="1" dirty="0"/>
              <a:t>Reading Together </a:t>
            </a:r>
            <a:r>
              <a:rPr lang="en-US" sz="2400" dirty="0"/>
              <a:t>booklet, which contains advice and information about reading with your child: </a:t>
            </a:r>
            <a:r>
              <a:rPr lang="en-US" sz="2400" b="1" dirty="0">
                <a:solidFill>
                  <a:schemeClr val="tx2"/>
                </a:solidFill>
              </a:rPr>
              <a:t>booktrust.org.uk/tips-for-</a:t>
            </a:r>
            <a:r>
              <a:rPr lang="en-US" sz="2400" b="1" dirty="0" err="1">
                <a:solidFill>
                  <a:schemeClr val="tx2"/>
                </a:solidFill>
              </a:rPr>
              <a:t>carers</a:t>
            </a:r>
            <a:r>
              <a:rPr lang="en-US" sz="2400" b="1" dirty="0">
                <a:solidFill>
                  <a:schemeClr val="tx2"/>
                </a:solidFill>
              </a:rPr>
              <a:t>-and-foster-families</a:t>
            </a:r>
          </a:p>
          <a:p>
            <a:pPr marL="0" indent="0">
              <a:lnSpc>
                <a:spcPct val="100000"/>
              </a:lnSpc>
              <a:buNone/>
            </a:pPr>
            <a:br>
              <a:rPr lang="en-GB" sz="2400" dirty="0"/>
            </a:br>
            <a:r>
              <a:rPr lang="en-GB" sz="2400" dirty="0"/>
              <a:t>Use </a:t>
            </a:r>
            <a:r>
              <a:rPr lang="en-GB" sz="2400" dirty="0" err="1"/>
              <a:t>BookTrust’s</a:t>
            </a:r>
            <a:r>
              <a:rPr lang="en-GB" sz="2400" dirty="0"/>
              <a:t> book finder to search for books for your child by age and topic. You can find books about your child’s favourite topics here:</a:t>
            </a:r>
            <a:r>
              <a:rPr lang="en-US" sz="2400" b="1" dirty="0">
                <a:solidFill>
                  <a:schemeClr val="tx2"/>
                </a:solidFill>
              </a:rPr>
              <a:t>booktrust.org.uk/books/</a:t>
            </a:r>
            <a:r>
              <a:rPr lang="en-US" sz="2400" b="1" dirty="0" err="1">
                <a:solidFill>
                  <a:schemeClr val="tx2"/>
                </a:solidFill>
              </a:rPr>
              <a:t>bookfinder</a:t>
            </a:r>
            <a:endParaRPr lang="en-US" sz="2400" b="1" dirty="0">
              <a:solidFill>
                <a:schemeClr val="tx2"/>
              </a:solidFill>
            </a:endParaRPr>
          </a:p>
          <a:p>
            <a:pPr marL="0" indent="0">
              <a:buNone/>
            </a:pPr>
            <a:endParaRPr lang="en-US" sz="2400" b="1" dirty="0">
              <a:solidFill>
                <a:schemeClr val="tx2"/>
              </a:solidFill>
            </a:endParaRPr>
          </a:p>
          <a:p>
            <a:pPr marL="0" indent="0">
              <a:buNone/>
            </a:pPr>
            <a:endParaRPr lang="en-GB" sz="2400" dirty="0"/>
          </a:p>
          <a:p>
            <a:pPr marL="0" indent="0">
              <a:buNone/>
            </a:pPr>
            <a:endParaRPr lang="en-GB" sz="2400" dirty="0"/>
          </a:p>
          <a:p>
            <a:pPr marL="0" indent="0">
              <a:buNone/>
            </a:pPr>
            <a:endParaRPr lang="en-GB" sz="2400" dirty="0"/>
          </a:p>
        </p:txBody>
      </p:sp>
      <p:pic>
        <p:nvPicPr>
          <p:cNvPr id="8" name="Picture 7">
            <a:extLst>
              <a:ext uri="{FF2B5EF4-FFF2-40B4-BE49-F238E27FC236}">
                <a16:creationId xmlns:a16="http://schemas.microsoft.com/office/drawing/2014/main" id="{6FC5E43F-7109-41C2-A7F7-13B2EEF9333F}"/>
              </a:ext>
            </a:extLst>
          </p:cNvPr>
          <p:cNvPicPr>
            <a:picLocks noChangeAspect="1"/>
          </p:cNvPicPr>
          <p:nvPr/>
        </p:nvPicPr>
        <p:blipFill>
          <a:blip r:embed="rId3"/>
          <a:stretch>
            <a:fillRect/>
          </a:stretch>
        </p:blipFill>
        <p:spPr>
          <a:xfrm>
            <a:off x="1585225" y="3471312"/>
            <a:ext cx="6771263" cy="3414163"/>
          </a:xfrm>
          <a:prstGeom prst="rect">
            <a:avLst/>
          </a:prstGeom>
        </p:spPr>
      </p:pic>
    </p:spTree>
    <p:extLst>
      <p:ext uri="{BB962C8B-B14F-4D97-AF65-F5344CB8AC3E}">
        <p14:creationId xmlns:p14="http://schemas.microsoft.com/office/powerpoint/2010/main" val="226681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5CAB6-1809-41E2-9605-779F911BFB84}"/>
              </a:ext>
            </a:extLst>
          </p:cNvPr>
          <p:cNvSpPr>
            <a:spLocks noGrp="1"/>
          </p:cNvSpPr>
          <p:nvPr>
            <p:ph idx="1"/>
          </p:nvPr>
        </p:nvSpPr>
        <p:spPr>
          <a:xfrm>
            <a:off x="385576" y="526590"/>
            <a:ext cx="9619774" cy="5832000"/>
          </a:xfrm>
        </p:spPr>
        <p:txBody>
          <a:bodyPr/>
          <a:lstStyle/>
          <a:p>
            <a:pPr marL="0" indent="0">
              <a:buNone/>
            </a:pPr>
            <a:r>
              <a:rPr lang="en-GB" b="1" dirty="0">
                <a:solidFill>
                  <a:schemeClr val="tx2"/>
                </a:solidFill>
              </a:rPr>
              <a:t>References:</a:t>
            </a:r>
          </a:p>
          <a:p>
            <a:pPr marL="0" indent="0" defTabSz="914400">
              <a:lnSpc>
                <a:spcPct val="100000"/>
              </a:lnSpc>
              <a:spcAft>
                <a:spcPts val="0"/>
              </a:spcAft>
              <a:buNone/>
              <a:defRPr/>
            </a:pPr>
            <a:br>
              <a:rPr lang="en-US" dirty="0"/>
            </a:br>
            <a:r>
              <a:rPr lang="en-US" dirty="0"/>
              <a:t>Hutton, J. S., Horowitz-Kraus, T., Mendelsohn, A. L., DeWitt, T., &amp; Holland, S. K. (2015). Home Reading Environment and Brain Activation in Preschool Children Listening to Stories. Pediatrics, 136(3), 466–478. </a:t>
            </a:r>
            <a:r>
              <a:rPr lang="en-US" dirty="0">
                <a:hlinkClick r:id="rId3"/>
              </a:rPr>
              <a:t>https://doi.org/10.1542/peds.2015-0359</a:t>
            </a:r>
            <a:endParaRPr lang="en-US" dirty="0"/>
          </a:p>
          <a:p>
            <a:pPr marL="0" lvl="0" indent="0" defTabSz="914400">
              <a:lnSpc>
                <a:spcPct val="100000"/>
              </a:lnSpc>
              <a:spcAft>
                <a:spcPts val="0"/>
              </a:spcAft>
              <a:buNone/>
              <a:defRPr/>
            </a:pPr>
            <a:endParaRPr lang="en-GB" dirty="0"/>
          </a:p>
          <a:p>
            <a:pPr marL="0" lvl="0" indent="0" defTabSz="914400">
              <a:lnSpc>
                <a:spcPct val="100000"/>
              </a:lnSpc>
              <a:spcAft>
                <a:spcPts val="0"/>
              </a:spcAft>
              <a:buNone/>
              <a:defRPr/>
            </a:pPr>
            <a:r>
              <a:rPr lang="en-GB" dirty="0" err="1"/>
              <a:t>Lakey</a:t>
            </a:r>
            <a:r>
              <a:rPr lang="en-GB" dirty="0"/>
              <a:t>, J., McManus, S., </a:t>
            </a:r>
            <a:r>
              <a:rPr lang="en-GB" dirty="0" err="1"/>
              <a:t>Oskala</a:t>
            </a:r>
            <a:r>
              <a:rPr lang="en-GB" dirty="0"/>
              <a:t>, N., &amp; Smith, N. (2017). Culture, Sport and Wellbeing: Findings from the Understanding Society youth survey.  </a:t>
            </a:r>
            <a:r>
              <a:rPr lang="en-GB" dirty="0">
                <a:hlinkClick r:id="rId4"/>
              </a:rPr>
              <a:t>http://www.artscouncil.org.uk/sites/default/files/download-file/Culture%20sport%20and%20wellbeing%20-%20youth.pdf</a:t>
            </a:r>
            <a:endParaRPr lang="en-GB" dirty="0"/>
          </a:p>
          <a:p>
            <a:pPr marL="0" lvl="0" indent="0" defTabSz="914400">
              <a:lnSpc>
                <a:spcPct val="100000"/>
              </a:lnSpc>
              <a:spcAft>
                <a:spcPts val="0"/>
              </a:spcAft>
              <a:buNone/>
              <a:defRPr/>
            </a:pPr>
            <a:endParaRPr lang="en-GB" dirty="0"/>
          </a:p>
          <a:p>
            <a:pPr marL="0" lvl="0" indent="0" defTabSz="914400">
              <a:lnSpc>
                <a:spcPct val="100000"/>
              </a:lnSpc>
              <a:spcAft>
                <a:spcPts val="0"/>
              </a:spcAft>
              <a:buNone/>
              <a:defRPr/>
            </a:pPr>
            <a:endParaRPr lang="en-GB" dirty="0"/>
          </a:p>
          <a:p>
            <a:pPr marL="0" indent="0">
              <a:buNone/>
            </a:pPr>
            <a:r>
              <a:rPr lang="en-GB" dirty="0"/>
              <a:t>Rix, K., Lea, J. and Edwards, A. (2017). Reading in foster families. </a:t>
            </a:r>
            <a:r>
              <a:rPr lang="en-GB" u="sng" dirty="0">
                <a:hlinkClick r:id="rId5"/>
              </a:rPr>
              <a:t>https://www.booktrust.org.uk/globalassets/resources/research/reading-in-foster-families-full-report.pdf</a:t>
            </a:r>
            <a:endParaRPr lang="en-US" dirty="0"/>
          </a:p>
          <a:p>
            <a:endParaRPr lang="en-US" dirty="0"/>
          </a:p>
          <a:p>
            <a:pPr marL="0" indent="0">
              <a:buNone/>
            </a:pPr>
            <a:endParaRPr lang="en-US" dirty="0"/>
          </a:p>
          <a:p>
            <a:pPr marL="0" lvl="0" indent="0" defTabSz="914400">
              <a:lnSpc>
                <a:spcPct val="100000"/>
              </a:lnSpc>
              <a:spcAft>
                <a:spcPts val="0"/>
              </a:spcAft>
              <a:buNone/>
              <a:defRPr/>
            </a:pPr>
            <a:endParaRPr lang="en-GB" dirty="0"/>
          </a:p>
          <a:p>
            <a:pPr marL="0" indent="0">
              <a:buNone/>
            </a:pPr>
            <a:endParaRPr lang="en-GB" b="1" dirty="0">
              <a:solidFill>
                <a:schemeClr val="tx2"/>
              </a:solidFill>
            </a:endParaRPr>
          </a:p>
        </p:txBody>
      </p:sp>
    </p:spTree>
    <p:extLst>
      <p:ext uri="{BB962C8B-B14F-4D97-AF65-F5344CB8AC3E}">
        <p14:creationId xmlns:p14="http://schemas.microsoft.com/office/powerpoint/2010/main" val="181847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7955E-191A-4F83-A52B-35E70E3CD642}"/>
              </a:ext>
            </a:extLst>
          </p:cNvPr>
          <p:cNvSpPr/>
          <p:nvPr/>
        </p:nvSpPr>
        <p:spPr>
          <a:xfrm>
            <a:off x="478971" y="4929051"/>
            <a:ext cx="2769326" cy="7663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72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CDB0433-2762-43E0-90A4-1549C0D4224A}"/>
              </a:ext>
            </a:extLst>
          </p:cNvPr>
          <p:cNvSpPr/>
          <p:nvPr/>
        </p:nvSpPr>
        <p:spPr>
          <a:xfrm>
            <a:off x="762415" y="351496"/>
            <a:ext cx="9271590" cy="1764384"/>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34D0A9-8320-421D-8784-C390AAC4291B}"/>
              </a:ext>
            </a:extLst>
          </p:cNvPr>
          <p:cNvSpPr>
            <a:spLocks noGrp="1"/>
          </p:cNvSpPr>
          <p:nvPr>
            <p:ph idx="1"/>
          </p:nvPr>
        </p:nvSpPr>
        <p:spPr>
          <a:xfrm>
            <a:off x="1019269" y="161961"/>
            <a:ext cx="9669369" cy="5842943"/>
          </a:xfrm>
        </p:spPr>
        <p:txBody>
          <a:bodyPr>
            <a:normAutofit/>
          </a:bodyPr>
          <a:lstStyle/>
          <a:p>
            <a:pPr marL="0" indent="0">
              <a:buNone/>
            </a:pPr>
            <a:endParaRPr lang="en-GB" sz="3600" dirty="0"/>
          </a:p>
          <a:p>
            <a:pPr marL="0" indent="0">
              <a:buNone/>
            </a:pPr>
            <a:endParaRPr lang="en-GB" sz="2800" b="1" dirty="0">
              <a:solidFill>
                <a:schemeClr val="tx2"/>
              </a:solidFill>
            </a:endParaRPr>
          </a:p>
          <a:p>
            <a:pPr marL="0" indent="0">
              <a:buNone/>
            </a:pPr>
            <a:endParaRPr lang="en-GB" sz="2800" b="1" dirty="0">
              <a:solidFill>
                <a:schemeClr val="tx2"/>
              </a:solidFill>
              <a:latin typeface="Arial" panose="020B0604020202020204" pitchFamily="34" charset="0"/>
              <a:cs typeface="Arial" panose="020B0604020202020204" pitchFamily="34" charset="0"/>
            </a:endParaRPr>
          </a:p>
          <a:p>
            <a:pPr marL="0" indent="0">
              <a:buNone/>
            </a:pPr>
            <a:endParaRPr lang="en-GB" sz="2800" dirty="0"/>
          </a:p>
          <a:p>
            <a:pPr marL="0" indent="0">
              <a:buNone/>
            </a:pPr>
            <a:endParaRPr lang="en-GB" sz="2800" dirty="0"/>
          </a:p>
          <a:p>
            <a:pPr marL="0" indent="0">
              <a:buNone/>
            </a:pPr>
            <a:endParaRPr lang="en-GB" sz="2800" dirty="0"/>
          </a:p>
        </p:txBody>
      </p:sp>
      <p:sp>
        <p:nvSpPr>
          <p:cNvPr id="2" name="TextBox 1">
            <a:extLst>
              <a:ext uri="{FF2B5EF4-FFF2-40B4-BE49-F238E27FC236}">
                <a16:creationId xmlns:a16="http://schemas.microsoft.com/office/drawing/2014/main" id="{3CFAA557-BED6-47FB-8C95-90B9B68DA750}"/>
              </a:ext>
            </a:extLst>
          </p:cNvPr>
          <p:cNvSpPr txBox="1"/>
          <p:nvPr/>
        </p:nvSpPr>
        <p:spPr>
          <a:xfrm>
            <a:off x="616568" y="546220"/>
            <a:ext cx="8952734" cy="1569660"/>
          </a:xfrm>
          <a:prstGeom prst="rect">
            <a:avLst/>
          </a:prstGeom>
          <a:noFill/>
        </p:spPr>
        <p:txBody>
          <a:bodyPr wrap="square" rtlCol="0">
            <a:spAutoFit/>
          </a:bodyPr>
          <a:lstStyle/>
          <a:p>
            <a:pPr algn="ctr"/>
            <a:r>
              <a:rPr lang="en-GB" sz="2400" b="1" dirty="0">
                <a:solidFill>
                  <a:schemeClr val="bg1"/>
                </a:solidFill>
              </a:rPr>
              <a:t>“Being a good role model in reading is one of the best things you can actually do”</a:t>
            </a:r>
          </a:p>
          <a:p>
            <a:pPr algn="r"/>
            <a:endParaRPr lang="en-GB" sz="2400" b="1" dirty="0">
              <a:solidFill>
                <a:schemeClr val="bg1"/>
              </a:solidFill>
            </a:endParaRPr>
          </a:p>
          <a:p>
            <a:pPr algn="r"/>
            <a:r>
              <a:rPr lang="en-GB" sz="2400" b="1" dirty="0">
                <a:solidFill>
                  <a:schemeClr val="bg1"/>
                </a:solidFill>
              </a:rPr>
              <a:t>Foster carer (NCB, 2017)</a:t>
            </a:r>
            <a:endParaRPr lang="en-US" sz="2800" b="1" dirty="0">
              <a:solidFill>
                <a:schemeClr val="bg1"/>
              </a:solidFill>
            </a:endParaRPr>
          </a:p>
        </p:txBody>
      </p:sp>
      <p:sp>
        <p:nvSpPr>
          <p:cNvPr id="7" name="TextBox 6">
            <a:extLst>
              <a:ext uri="{FF2B5EF4-FFF2-40B4-BE49-F238E27FC236}">
                <a16:creationId xmlns:a16="http://schemas.microsoft.com/office/drawing/2014/main" id="{2DCF7398-7BF0-4D7E-A524-D9F943D3D827}"/>
              </a:ext>
            </a:extLst>
          </p:cNvPr>
          <p:cNvSpPr txBox="1"/>
          <p:nvPr/>
        </p:nvSpPr>
        <p:spPr>
          <a:xfrm>
            <a:off x="244549" y="3369892"/>
            <a:ext cx="4976037" cy="523220"/>
          </a:xfrm>
          <a:prstGeom prst="rect">
            <a:avLst/>
          </a:prstGeom>
          <a:noFill/>
        </p:spPr>
        <p:txBody>
          <a:bodyPr wrap="square" rtlCol="0">
            <a:spAutoFit/>
          </a:bodyPr>
          <a:lstStyle/>
          <a:p>
            <a:endParaRPr lang="en-US" sz="2800" dirty="0"/>
          </a:p>
        </p:txBody>
      </p:sp>
      <p:pic>
        <p:nvPicPr>
          <p:cNvPr id="8" name="Picture 7">
            <a:extLst>
              <a:ext uri="{FF2B5EF4-FFF2-40B4-BE49-F238E27FC236}">
                <a16:creationId xmlns:a16="http://schemas.microsoft.com/office/drawing/2014/main" id="{33C74754-F81E-4B24-AFAC-DBCAA0CE598B}"/>
              </a:ext>
            </a:extLst>
          </p:cNvPr>
          <p:cNvPicPr>
            <a:picLocks noChangeAspect="1"/>
          </p:cNvPicPr>
          <p:nvPr/>
        </p:nvPicPr>
        <p:blipFill>
          <a:blip r:embed="rId3"/>
          <a:stretch>
            <a:fillRect/>
          </a:stretch>
        </p:blipFill>
        <p:spPr>
          <a:xfrm>
            <a:off x="2081771" y="2702257"/>
            <a:ext cx="6526661" cy="3671248"/>
          </a:xfrm>
          <a:prstGeom prst="rect">
            <a:avLst/>
          </a:prstGeom>
        </p:spPr>
      </p:pic>
    </p:spTree>
    <p:extLst>
      <p:ext uri="{BB962C8B-B14F-4D97-AF65-F5344CB8AC3E}">
        <p14:creationId xmlns:p14="http://schemas.microsoft.com/office/powerpoint/2010/main" val="317127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1" y="337144"/>
            <a:ext cx="9842945" cy="979435"/>
          </a:xfrm>
        </p:spPr>
        <p:txBody>
          <a:bodyPr/>
          <a:lstStyle/>
          <a:p>
            <a:r>
              <a:rPr lang="en-GB" sz="2400" dirty="0"/>
              <a:t>Reading together and having fun with stories can have benefits for:</a:t>
            </a:r>
            <a:endParaRPr lang="en-US" sz="2400" dirty="0"/>
          </a:p>
        </p:txBody>
      </p:sp>
      <p:sp>
        <p:nvSpPr>
          <p:cNvPr id="5" name="TextBox 4">
            <a:extLst>
              <a:ext uri="{FF2B5EF4-FFF2-40B4-BE49-F238E27FC236}">
                <a16:creationId xmlns:a16="http://schemas.microsoft.com/office/drawing/2014/main" id="{6F3484F9-C350-434B-B86F-AB25E07C0406}"/>
              </a:ext>
            </a:extLst>
          </p:cNvPr>
          <p:cNvSpPr txBox="1"/>
          <p:nvPr/>
        </p:nvSpPr>
        <p:spPr>
          <a:xfrm>
            <a:off x="300514" y="1198414"/>
            <a:ext cx="9619774" cy="5586145"/>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GB" b="1" dirty="0">
                <a:solidFill>
                  <a:schemeClr val="tx2"/>
                </a:solidFill>
              </a:rPr>
              <a:t>Your child’s wellbeing and confidence: </a:t>
            </a:r>
            <a:r>
              <a:rPr lang="en-GB" dirty="0"/>
              <a:t>Young people who read for pleasure are more likely to say they have high levels of self-esteem and happiness (</a:t>
            </a:r>
            <a:r>
              <a:rPr lang="en-GB" dirty="0" err="1"/>
              <a:t>Lakey</a:t>
            </a:r>
            <a:r>
              <a:rPr lang="en-GB" dirty="0"/>
              <a:t> et al., 2017).</a:t>
            </a:r>
          </a:p>
          <a:p>
            <a:pPr>
              <a:buClr>
                <a:schemeClr val="tx2"/>
              </a:buClr>
            </a:pPr>
            <a:endParaRPr lang="en-GB" dirty="0"/>
          </a:p>
          <a:p>
            <a:pPr>
              <a:buClr>
                <a:schemeClr val="tx2"/>
              </a:buClr>
            </a:pPr>
            <a:endParaRPr lang="en-GB" dirty="0"/>
          </a:p>
          <a:p>
            <a:pPr marL="342900" indent="-342900">
              <a:buClr>
                <a:schemeClr val="tx2"/>
              </a:buClr>
              <a:buFont typeface="Arial" panose="020B0604020202020204" pitchFamily="34" charset="0"/>
              <a:buChar char="•"/>
            </a:pPr>
            <a:r>
              <a:rPr lang="en-GB" b="1" dirty="0">
                <a:solidFill>
                  <a:schemeClr val="tx2"/>
                </a:solidFill>
              </a:rPr>
              <a:t>The relationship between you and your child: </a:t>
            </a:r>
            <a:r>
              <a:rPr lang="en-GB" dirty="0"/>
              <a:t>In a nationwide survey, over 90% of carers who read with their child, said it had made a positive difference to their relationship with their child (NCB, 2017).</a:t>
            </a:r>
          </a:p>
          <a:p>
            <a:pPr>
              <a:buClr>
                <a:schemeClr val="tx2"/>
              </a:buClr>
            </a:pPr>
            <a:endParaRPr lang="en-GB" dirty="0"/>
          </a:p>
          <a:p>
            <a:pPr marL="342900" indent="-342900">
              <a:buClr>
                <a:schemeClr val="tx2"/>
              </a:buClr>
              <a:buFont typeface="Arial" panose="020B0604020202020204" pitchFamily="34" charset="0"/>
              <a:buChar char="•"/>
            </a:pPr>
            <a:endParaRPr lang="en-GB" dirty="0">
              <a:solidFill>
                <a:schemeClr val="tx2"/>
              </a:solidFill>
            </a:endParaRPr>
          </a:p>
          <a:p>
            <a:pPr marL="342900" indent="-342900">
              <a:buClr>
                <a:schemeClr val="tx2"/>
              </a:buClr>
              <a:buFont typeface="Arial" panose="020B0604020202020204" pitchFamily="34" charset="0"/>
              <a:buChar char="•"/>
            </a:pPr>
            <a:r>
              <a:rPr lang="en-GB" b="1" dirty="0">
                <a:solidFill>
                  <a:schemeClr val="tx2"/>
                </a:solidFill>
              </a:rPr>
              <a:t>Your child’s achievement in school: </a:t>
            </a:r>
            <a:r>
              <a:rPr lang="en-GB" dirty="0">
                <a:solidFill>
                  <a:schemeClr val="tx2"/>
                </a:solidFill>
              </a:rPr>
              <a:t> </a:t>
            </a:r>
            <a:r>
              <a:rPr lang="en-GB" dirty="0"/>
              <a:t>Reading for pleasure is more important for a child’s progress in school than their background and parental factors (Hutton et al., 2015).</a:t>
            </a:r>
          </a:p>
          <a:p>
            <a:pPr marL="342900" indent="-342900">
              <a:buClr>
                <a:schemeClr val="tx2"/>
              </a:buClr>
              <a:buFont typeface="Arial" panose="020B0604020202020204" pitchFamily="34" charset="0"/>
              <a:buChar char="•"/>
            </a:pPr>
            <a:endParaRPr lang="en-GB" dirty="0"/>
          </a:p>
          <a:p>
            <a:pPr>
              <a:buClr>
                <a:schemeClr val="tx2"/>
              </a:buClr>
            </a:pPr>
            <a:endParaRPr lang="en-GB" dirty="0"/>
          </a:p>
          <a:p>
            <a:pPr>
              <a:buClr>
                <a:schemeClr val="tx2"/>
              </a:buClr>
            </a:pPr>
            <a:endParaRPr lang="en-GB" dirty="0"/>
          </a:p>
          <a:p>
            <a:pPr marL="342900" indent="-342900">
              <a:buClr>
                <a:schemeClr val="tx2"/>
              </a:buClr>
              <a:buFont typeface="Arial" panose="020B0604020202020204" pitchFamily="34" charset="0"/>
              <a:buChar char="•"/>
            </a:pPr>
            <a:endParaRPr lang="en-GB" b="1" dirty="0">
              <a:solidFill>
                <a:schemeClr val="tx2"/>
              </a:solidFill>
            </a:endParaRPr>
          </a:p>
        </p:txBody>
      </p:sp>
      <p:pic>
        <p:nvPicPr>
          <p:cNvPr id="8" name="Picture 3">
            <a:extLst>
              <a:ext uri="{FF2B5EF4-FFF2-40B4-BE49-F238E27FC236}">
                <a16:creationId xmlns:a16="http://schemas.microsoft.com/office/drawing/2014/main" id="{C1A230A2-06D4-4B4A-A00F-632B6492670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4" b="100000" l="0" r="98696"/>
                    </a14:imgEffect>
                  </a14:imgLayer>
                </a14:imgProps>
              </a:ext>
              <a:ext uri="{28A0092B-C50C-407E-A947-70E740481C1C}">
                <a14:useLocalDpi xmlns:a14="http://schemas.microsoft.com/office/drawing/2010/main" val="0"/>
              </a:ext>
            </a:extLst>
          </a:blip>
          <a:srcRect/>
          <a:stretch>
            <a:fillRect/>
          </a:stretch>
        </p:blipFill>
        <p:spPr bwMode="auto">
          <a:xfrm>
            <a:off x="7191470" y="5126568"/>
            <a:ext cx="2155873" cy="1920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8E4835A-6B66-4367-8ED5-50A7D1AEBDA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15" b="94949" l="4167" r="97500"/>
                    </a14:imgEffect>
                  </a14:imgLayer>
                </a14:imgProps>
              </a:ext>
              <a:ext uri="{28A0092B-C50C-407E-A947-70E740481C1C}">
                <a14:useLocalDpi xmlns:a14="http://schemas.microsoft.com/office/drawing/2010/main" val="0"/>
              </a:ext>
            </a:extLst>
          </a:blip>
          <a:srcRect/>
          <a:stretch>
            <a:fillRect/>
          </a:stretch>
        </p:blipFill>
        <p:spPr bwMode="auto">
          <a:xfrm rot="3203116">
            <a:off x="6536100" y="6133799"/>
            <a:ext cx="1310738" cy="108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50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2" y="2434058"/>
            <a:ext cx="9619774" cy="769441"/>
          </a:xfrm>
        </p:spPr>
        <p:txBody>
          <a:bodyPr/>
          <a:lstStyle/>
          <a:p>
            <a:r>
              <a:rPr lang="en-GB" dirty="0"/>
              <a:t>Practical tips</a:t>
            </a:r>
            <a:endParaRPr lang="en-US" dirty="0"/>
          </a:p>
        </p:txBody>
      </p:sp>
    </p:spTree>
    <p:extLst>
      <p:ext uri="{BB962C8B-B14F-4D97-AF65-F5344CB8AC3E}">
        <p14:creationId xmlns:p14="http://schemas.microsoft.com/office/powerpoint/2010/main" val="34836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FF47897-1E12-4714-9AC5-6A4680E4284D}"/>
              </a:ext>
            </a:extLst>
          </p:cNvPr>
          <p:cNvSpPr/>
          <p:nvPr/>
        </p:nvSpPr>
        <p:spPr>
          <a:xfrm>
            <a:off x="1413069" y="204220"/>
            <a:ext cx="7729871" cy="112705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B524B4C8-9A1B-40D4-94F7-7C2CF143C189}"/>
              </a:ext>
            </a:extLst>
          </p:cNvPr>
          <p:cNvSpPr>
            <a:spLocks noGrp="1"/>
          </p:cNvSpPr>
          <p:nvPr>
            <p:ph idx="1"/>
          </p:nvPr>
        </p:nvSpPr>
        <p:spPr>
          <a:xfrm>
            <a:off x="546459" y="0"/>
            <a:ext cx="9463090" cy="5791200"/>
          </a:xfrm>
        </p:spPr>
        <p:txBody>
          <a:bodyPr>
            <a:normAutofit/>
          </a:bodyPr>
          <a:lstStyle/>
          <a:p>
            <a:pPr marL="0" indent="0">
              <a:buNone/>
            </a:pPr>
            <a:endParaRPr lang="en-GB" dirty="0"/>
          </a:p>
          <a:p>
            <a:pPr marL="0" indent="0" algn="ctr">
              <a:buNone/>
            </a:pPr>
            <a:r>
              <a:rPr lang="en-GB" b="1" dirty="0">
                <a:solidFill>
                  <a:schemeClr val="bg1"/>
                </a:solidFill>
              </a:rPr>
              <a:t>Spending just ten minutes a day reading with your child </a:t>
            </a:r>
          </a:p>
          <a:p>
            <a:pPr marL="0" indent="0" algn="ctr">
              <a:buNone/>
            </a:pPr>
            <a:r>
              <a:rPr lang="en-GB" b="1" dirty="0">
                <a:solidFill>
                  <a:schemeClr val="bg1"/>
                </a:solidFill>
              </a:rPr>
              <a:t>and talking about books can make a difference.</a:t>
            </a:r>
          </a:p>
          <a:p>
            <a:pPr marL="0" indent="0">
              <a:buNone/>
            </a:pPr>
            <a:endParaRPr lang="en-GB" dirty="0"/>
          </a:p>
          <a:p>
            <a:pPr marL="0" indent="0">
              <a:buNone/>
            </a:pPr>
            <a:endParaRPr lang="en-GB" dirty="0"/>
          </a:p>
          <a:p>
            <a:endParaRPr lang="en-GB" dirty="0"/>
          </a:p>
          <a:p>
            <a:endParaRPr lang="en-GB" dirty="0"/>
          </a:p>
          <a:p>
            <a:endParaRPr lang="en-US" dirty="0"/>
          </a:p>
        </p:txBody>
      </p:sp>
      <p:pic>
        <p:nvPicPr>
          <p:cNvPr id="6" name="Picture 5">
            <a:extLst>
              <a:ext uri="{FF2B5EF4-FFF2-40B4-BE49-F238E27FC236}">
                <a16:creationId xmlns:a16="http://schemas.microsoft.com/office/drawing/2014/main" id="{90BCD949-0DD6-4D1A-86EB-2E1CCC0D9EC1}"/>
              </a:ext>
            </a:extLst>
          </p:cNvPr>
          <p:cNvPicPr>
            <a:picLocks noChangeAspect="1"/>
          </p:cNvPicPr>
          <p:nvPr/>
        </p:nvPicPr>
        <p:blipFill>
          <a:blip r:embed="rId3"/>
          <a:stretch>
            <a:fillRect/>
          </a:stretch>
        </p:blipFill>
        <p:spPr>
          <a:xfrm>
            <a:off x="226201" y="2849525"/>
            <a:ext cx="2373736" cy="3186223"/>
          </a:xfrm>
          <a:prstGeom prst="rect">
            <a:avLst/>
          </a:prstGeom>
        </p:spPr>
      </p:pic>
      <p:sp>
        <p:nvSpPr>
          <p:cNvPr id="8" name="TextBox 7">
            <a:extLst>
              <a:ext uri="{FF2B5EF4-FFF2-40B4-BE49-F238E27FC236}">
                <a16:creationId xmlns:a16="http://schemas.microsoft.com/office/drawing/2014/main" id="{3C9DC3D3-7D36-47FB-B9AC-48DE0D27354F}"/>
              </a:ext>
            </a:extLst>
          </p:cNvPr>
          <p:cNvSpPr txBox="1"/>
          <p:nvPr/>
        </p:nvSpPr>
        <p:spPr>
          <a:xfrm>
            <a:off x="2756621" y="1522056"/>
            <a:ext cx="7697972" cy="8771632"/>
          </a:xfrm>
          <a:prstGeom prst="rect">
            <a:avLst/>
          </a:prstGeom>
          <a:noFill/>
        </p:spPr>
        <p:txBody>
          <a:bodyPr wrap="square" rtlCol="0">
            <a:spAutoFit/>
          </a:bodyPr>
          <a:lstStyle/>
          <a:p>
            <a:pPr marL="342900" indent="-342900">
              <a:buFont typeface="Arial" panose="020B0604020202020204" pitchFamily="34" charset="0"/>
              <a:buChar char="•"/>
            </a:pPr>
            <a:r>
              <a:rPr lang="en-GB" sz="2000" dirty="0"/>
              <a:t>You don’t have to start with books. You could try retelling your favourite stories or make up one together.</a:t>
            </a:r>
          </a:p>
          <a:p>
            <a:endParaRPr lang="en-GB" sz="2000" dirty="0"/>
          </a:p>
          <a:p>
            <a:endParaRPr lang="en-GB" sz="2000" dirty="0"/>
          </a:p>
          <a:p>
            <a:pPr marL="342900" indent="-342900">
              <a:buFont typeface="Arial" panose="020B0604020202020204" pitchFamily="34" charset="0"/>
              <a:buChar char="•"/>
            </a:pPr>
            <a:r>
              <a:rPr lang="en-GB" sz="2000" dirty="0"/>
              <a:t>Read words on signs and posters when you and your child are out and about.</a:t>
            </a:r>
          </a:p>
          <a:p>
            <a:endParaRPr lang="en-GB" sz="2000" dirty="0"/>
          </a:p>
          <a:p>
            <a:endParaRPr lang="en-GB" sz="2000" dirty="0"/>
          </a:p>
          <a:p>
            <a:pPr marL="342900" indent="-342900">
              <a:buFont typeface="Arial" panose="020B0604020202020204" pitchFamily="34" charset="0"/>
              <a:buChar char="•"/>
            </a:pPr>
            <a:r>
              <a:rPr lang="en-GB" sz="2000" dirty="0"/>
              <a:t>Encourage them to take a book with them for car or bus journeys. They can read wherever they like!</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Support your child to do activities related to books, for example drawing their favourite character.</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your child enjoys a particular book and wants to read it again and again, that’s okay.</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60874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7169C-E8F3-49C2-B062-3773C14484E0}"/>
              </a:ext>
            </a:extLst>
          </p:cNvPr>
          <p:cNvSpPr>
            <a:spLocks noGrp="1"/>
          </p:cNvSpPr>
          <p:nvPr>
            <p:ph idx="1"/>
          </p:nvPr>
        </p:nvSpPr>
        <p:spPr/>
        <p:txBody>
          <a:bodyPr>
            <a:normAutofit/>
          </a:bodyPr>
          <a:lstStyle/>
          <a:p>
            <a:pPr marL="0" indent="0" algn="ctr">
              <a:buNone/>
            </a:pPr>
            <a:endParaRPr lang="en-GB" sz="3200" b="1" dirty="0">
              <a:solidFill>
                <a:schemeClr val="tx2"/>
              </a:solidFill>
            </a:endParaRPr>
          </a:p>
          <a:p>
            <a:pPr marL="0" indent="0" algn="ctr">
              <a:buNone/>
            </a:pPr>
            <a:endParaRPr lang="en-GB" sz="3200" b="1" dirty="0">
              <a:solidFill>
                <a:schemeClr val="tx2"/>
              </a:solidFill>
            </a:endParaRPr>
          </a:p>
          <a:p>
            <a:pPr marL="0" indent="0" algn="ctr">
              <a:buNone/>
            </a:pPr>
            <a:endParaRPr lang="en-GB" sz="3200" b="1" dirty="0">
              <a:solidFill>
                <a:schemeClr val="tx2"/>
              </a:solidFill>
            </a:endParaRPr>
          </a:p>
          <a:p>
            <a:pPr marL="0" indent="0" algn="ctr">
              <a:buNone/>
            </a:pPr>
            <a:endParaRPr lang="en-GB" sz="3200" b="1" dirty="0">
              <a:solidFill>
                <a:schemeClr val="tx2"/>
              </a:solidFill>
            </a:endParaRPr>
          </a:p>
        </p:txBody>
      </p:sp>
      <p:sp>
        <p:nvSpPr>
          <p:cNvPr id="2" name="Rectangle 1">
            <a:extLst>
              <a:ext uri="{FF2B5EF4-FFF2-40B4-BE49-F238E27FC236}">
                <a16:creationId xmlns:a16="http://schemas.microsoft.com/office/drawing/2014/main" id="{E0C7ACBC-881C-45ED-A757-09A30458C368}"/>
              </a:ext>
            </a:extLst>
          </p:cNvPr>
          <p:cNvSpPr/>
          <p:nvPr/>
        </p:nvSpPr>
        <p:spPr>
          <a:xfrm>
            <a:off x="953037" y="1915300"/>
            <a:ext cx="8822028" cy="984885"/>
          </a:xfrm>
          <a:prstGeom prst="rect">
            <a:avLst/>
          </a:prstGeom>
        </p:spPr>
        <p:txBody>
          <a:bodyPr wrap="square">
            <a:spAutoFit/>
          </a:bodyPr>
          <a:lstStyle/>
          <a:p>
            <a:pPr algn="ctr"/>
            <a:r>
              <a:rPr lang="en-GB" sz="2900" b="1" dirty="0">
                <a:solidFill>
                  <a:schemeClr val="tx2"/>
                </a:solidFill>
              </a:rPr>
              <a:t>Here are two examples of shared reading. Consider the interaction in each one.   </a:t>
            </a:r>
            <a:endParaRPr lang="en-US" sz="2900" b="1" dirty="0">
              <a:solidFill>
                <a:schemeClr val="tx2"/>
              </a:solidFill>
            </a:endParaRPr>
          </a:p>
        </p:txBody>
      </p:sp>
      <p:pic>
        <p:nvPicPr>
          <p:cNvPr id="4" name="Picture 3">
            <a:extLst>
              <a:ext uri="{FF2B5EF4-FFF2-40B4-BE49-F238E27FC236}">
                <a16:creationId xmlns:a16="http://schemas.microsoft.com/office/drawing/2014/main" id="{73DF4247-7C9D-4003-81DD-078B51B909D2}"/>
              </a:ext>
            </a:extLst>
          </p:cNvPr>
          <p:cNvPicPr>
            <a:picLocks noChangeAspect="1"/>
          </p:cNvPicPr>
          <p:nvPr/>
        </p:nvPicPr>
        <p:blipFill>
          <a:blip r:embed="rId3"/>
          <a:stretch>
            <a:fillRect/>
          </a:stretch>
        </p:blipFill>
        <p:spPr>
          <a:xfrm>
            <a:off x="6408628" y="4510595"/>
            <a:ext cx="3745578" cy="2106888"/>
          </a:xfrm>
          <a:prstGeom prst="rect">
            <a:avLst/>
          </a:prstGeom>
        </p:spPr>
      </p:pic>
    </p:spTree>
    <p:extLst>
      <p:ext uri="{BB962C8B-B14F-4D97-AF65-F5344CB8AC3E}">
        <p14:creationId xmlns:p14="http://schemas.microsoft.com/office/powerpoint/2010/main" val="9310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A789EADF-5B4F-48C9-B315-7F0C66CC50F7}"/>
              </a:ext>
            </a:extLst>
          </p:cNvPr>
          <p:cNvPicPr>
            <a:picLocks noGrp="1" noRot="1" noChangeAspect="1"/>
          </p:cNvPicPr>
          <p:nvPr>
            <p:ph idx="1"/>
            <a:videoFile r:link="rId1"/>
          </p:nvPr>
        </p:nvPicPr>
        <p:blipFill>
          <a:blip r:embed="rId4"/>
          <a:stretch>
            <a:fillRect/>
          </a:stretch>
        </p:blipFill>
        <p:spPr>
          <a:xfrm>
            <a:off x="1800000" y="719931"/>
            <a:ext cx="7198468" cy="5398852"/>
          </a:xfrm>
          <a:prstGeom prst="rect">
            <a:avLst/>
          </a:prstGeom>
        </p:spPr>
      </p:pic>
      <p:sp>
        <p:nvSpPr>
          <p:cNvPr id="3" name="TextBox 2">
            <a:extLst>
              <a:ext uri="{FF2B5EF4-FFF2-40B4-BE49-F238E27FC236}">
                <a16:creationId xmlns:a16="http://schemas.microsoft.com/office/drawing/2014/main" id="{E7029991-9C5D-4715-93E7-D7FE2BB1394A}"/>
              </a:ext>
            </a:extLst>
          </p:cNvPr>
          <p:cNvSpPr txBox="1"/>
          <p:nvPr/>
        </p:nvSpPr>
        <p:spPr>
          <a:xfrm>
            <a:off x="1750970" y="6439714"/>
            <a:ext cx="4143983" cy="307777"/>
          </a:xfrm>
          <a:prstGeom prst="rect">
            <a:avLst/>
          </a:prstGeom>
          <a:noFill/>
        </p:spPr>
        <p:txBody>
          <a:bodyPr wrap="square" rtlCol="0">
            <a:spAutoFit/>
          </a:bodyPr>
          <a:lstStyle/>
          <a:p>
            <a:r>
              <a:rPr lang="en-US" sz="1400" dirty="0">
                <a:hlinkClick r:id="rId5"/>
              </a:rPr>
              <a:t>Alternative link to view online</a:t>
            </a:r>
            <a:endParaRPr lang="en-US" sz="1400" dirty="0"/>
          </a:p>
        </p:txBody>
      </p:sp>
    </p:spTree>
    <p:extLst>
      <p:ext uri="{BB962C8B-B14F-4D97-AF65-F5344CB8AC3E}">
        <p14:creationId xmlns:p14="http://schemas.microsoft.com/office/powerpoint/2010/main" val="317127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C4A08BDA-7DA7-458D-88E5-6806F5DE6686}"/>
              </a:ext>
            </a:extLst>
          </p:cNvPr>
          <p:cNvPicPr>
            <a:picLocks noRot="1" noChangeAspect="1"/>
          </p:cNvPicPr>
          <p:nvPr>
            <a:videoFile r:link="rId1"/>
          </p:nvPr>
        </p:nvPicPr>
        <p:blipFill>
          <a:blip r:embed="rId4"/>
          <a:stretch>
            <a:fillRect/>
          </a:stretch>
        </p:blipFill>
        <p:spPr>
          <a:xfrm>
            <a:off x="1800000" y="720000"/>
            <a:ext cx="7199998" cy="5400000"/>
          </a:xfrm>
          <a:prstGeom prst="rect">
            <a:avLst/>
          </a:prstGeom>
        </p:spPr>
      </p:pic>
      <p:sp>
        <p:nvSpPr>
          <p:cNvPr id="3" name="TextBox 2">
            <a:extLst>
              <a:ext uri="{FF2B5EF4-FFF2-40B4-BE49-F238E27FC236}">
                <a16:creationId xmlns:a16="http://schemas.microsoft.com/office/drawing/2014/main" id="{71043276-C390-4EA2-855B-56274C16ED4B}"/>
              </a:ext>
            </a:extLst>
          </p:cNvPr>
          <p:cNvSpPr txBox="1"/>
          <p:nvPr/>
        </p:nvSpPr>
        <p:spPr>
          <a:xfrm>
            <a:off x="1750978" y="6439714"/>
            <a:ext cx="4143983" cy="307777"/>
          </a:xfrm>
          <a:prstGeom prst="rect">
            <a:avLst/>
          </a:prstGeom>
          <a:noFill/>
        </p:spPr>
        <p:txBody>
          <a:bodyPr wrap="square" rtlCol="0">
            <a:spAutoFit/>
          </a:bodyPr>
          <a:lstStyle/>
          <a:p>
            <a:r>
              <a:rPr lang="en-US" sz="1400" dirty="0">
                <a:hlinkClick r:id="rId5"/>
              </a:rPr>
              <a:t>Alternative link to view online</a:t>
            </a:r>
            <a:endParaRPr lang="en-US" sz="1400" dirty="0"/>
          </a:p>
        </p:txBody>
      </p:sp>
    </p:spTree>
    <p:extLst>
      <p:ext uri="{BB962C8B-B14F-4D97-AF65-F5344CB8AC3E}">
        <p14:creationId xmlns:p14="http://schemas.microsoft.com/office/powerpoint/2010/main" val="290261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7169C-E8F3-49C2-B062-3773C14484E0}"/>
              </a:ext>
            </a:extLst>
          </p:cNvPr>
          <p:cNvSpPr>
            <a:spLocks noGrp="1"/>
          </p:cNvSpPr>
          <p:nvPr>
            <p:ph idx="1"/>
          </p:nvPr>
        </p:nvSpPr>
        <p:spPr>
          <a:xfrm>
            <a:off x="534432" y="568960"/>
            <a:ext cx="9619774" cy="5832000"/>
          </a:xfrm>
        </p:spPr>
        <p:txBody>
          <a:bodyPr>
            <a:normAutofit/>
          </a:bodyPr>
          <a:lstStyle/>
          <a:p>
            <a:pPr marL="0" indent="0">
              <a:buNone/>
            </a:pPr>
            <a:r>
              <a:rPr lang="en-GB" sz="2800" b="1" dirty="0">
                <a:solidFill>
                  <a:schemeClr val="tx2"/>
                </a:solidFill>
              </a:rPr>
              <a:t>Talking about books</a:t>
            </a:r>
          </a:p>
          <a:p>
            <a:endParaRPr lang="en-GB" sz="2400" dirty="0"/>
          </a:p>
          <a:p>
            <a:pPr marL="0" indent="0">
              <a:buNone/>
            </a:pPr>
            <a:r>
              <a:rPr lang="en-GB" sz="2400" dirty="0"/>
              <a:t>Talk to your child about the book you are reading together – you might want to start with </a:t>
            </a:r>
            <a:r>
              <a:rPr lang="en-GB" sz="2400" b="1" dirty="0">
                <a:solidFill>
                  <a:schemeClr val="tx2"/>
                </a:solidFill>
              </a:rPr>
              <a:t>simple questions </a:t>
            </a:r>
            <a:r>
              <a:rPr lang="en-GB" sz="2400" dirty="0"/>
              <a:t>e.g. ‘Can you see the hippo on the page?’</a:t>
            </a:r>
          </a:p>
          <a:p>
            <a:pPr marL="0" indent="0">
              <a:buNone/>
            </a:pPr>
            <a:endParaRPr lang="en-GB" sz="2400" dirty="0"/>
          </a:p>
          <a:p>
            <a:pPr marL="0" indent="0">
              <a:buNone/>
            </a:pPr>
            <a:r>
              <a:rPr lang="en-GB" sz="2400" dirty="0"/>
              <a:t>If your child is more confident you could ask them more </a:t>
            </a:r>
            <a:r>
              <a:rPr lang="en-GB" sz="2400" b="1" dirty="0">
                <a:solidFill>
                  <a:schemeClr val="tx2"/>
                </a:solidFill>
              </a:rPr>
              <a:t>open questions</a:t>
            </a:r>
            <a:r>
              <a:rPr lang="en-GB" sz="2400" dirty="0"/>
              <a:t>. Try to:</a:t>
            </a:r>
          </a:p>
          <a:p>
            <a:pPr marL="0" indent="0">
              <a:buNone/>
            </a:pPr>
            <a:endParaRPr lang="en-GB" sz="2400" dirty="0"/>
          </a:p>
          <a:p>
            <a:r>
              <a:rPr lang="en-GB" sz="2400" dirty="0"/>
              <a:t>Phrase open questions in a less pressured way, for example ‘I wonder where the hippo is hiding?’ or ‘I wonder if the hippo is in the mud? What do you think?</a:t>
            </a:r>
          </a:p>
          <a:p>
            <a:endParaRPr lang="en-GB" sz="2400" dirty="0"/>
          </a:p>
          <a:p>
            <a:r>
              <a:rPr lang="en-GB" sz="2400" dirty="0"/>
              <a:t>Give your child time to think before they answer.</a:t>
            </a:r>
          </a:p>
          <a:p>
            <a:pPr marL="0" indent="0">
              <a:buNone/>
            </a:pPr>
            <a:endParaRPr lang="en-GB" sz="2400" dirty="0"/>
          </a:p>
          <a:p>
            <a:endParaRPr lang="en-GB" sz="2400" dirty="0"/>
          </a:p>
          <a:p>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pPr marL="0" indent="0">
              <a:buNone/>
            </a:pPr>
            <a:endParaRPr lang="en-GB" dirty="0"/>
          </a:p>
          <a:p>
            <a:pPr marL="0" indent="0">
              <a:buNone/>
            </a:pPr>
            <a:endParaRPr lang="en-GB" sz="3200" b="1" dirty="0">
              <a:solidFill>
                <a:schemeClr val="tx2"/>
              </a:solidFill>
            </a:endParaRPr>
          </a:p>
          <a:p>
            <a:pPr marL="0" indent="0">
              <a:buNone/>
            </a:pPr>
            <a:endParaRPr lang="en-GB" sz="3200" b="1" dirty="0">
              <a:solidFill>
                <a:schemeClr val="tx2"/>
              </a:solidFill>
            </a:endParaRPr>
          </a:p>
        </p:txBody>
      </p:sp>
      <p:pic>
        <p:nvPicPr>
          <p:cNvPr id="6" name="Picture 5">
            <a:extLst>
              <a:ext uri="{FF2B5EF4-FFF2-40B4-BE49-F238E27FC236}">
                <a16:creationId xmlns:a16="http://schemas.microsoft.com/office/drawing/2014/main" id="{1A227764-96ED-4B97-8D3D-10AD65D3B748}"/>
              </a:ext>
            </a:extLst>
          </p:cNvPr>
          <p:cNvPicPr>
            <a:picLocks noChangeAspect="1"/>
          </p:cNvPicPr>
          <p:nvPr/>
        </p:nvPicPr>
        <p:blipFill>
          <a:blip r:embed="rId3"/>
          <a:stretch>
            <a:fillRect/>
          </a:stretch>
        </p:blipFill>
        <p:spPr>
          <a:xfrm>
            <a:off x="7599739" y="5321333"/>
            <a:ext cx="2687176" cy="1399240"/>
          </a:xfrm>
          <a:prstGeom prst="rect">
            <a:avLst/>
          </a:prstGeom>
        </p:spPr>
      </p:pic>
    </p:spTree>
    <p:extLst>
      <p:ext uri="{BB962C8B-B14F-4D97-AF65-F5344CB8AC3E}">
        <p14:creationId xmlns:p14="http://schemas.microsoft.com/office/powerpoint/2010/main" val="77876941"/>
      </p:ext>
    </p:extLst>
  </p:cSld>
  <p:clrMapOvr>
    <a:masterClrMapping/>
  </p:clrMapOvr>
</p:sld>
</file>

<file path=ppt/theme/theme1.xml><?xml version="1.0" encoding="utf-8"?>
<a:theme xmlns:a="http://schemas.openxmlformats.org/drawingml/2006/main" name="Office Theme">
  <a:themeElements>
    <a:clrScheme name="BTR-RGB-PALETTE">
      <a:dk1>
        <a:srgbClr val="4B5055"/>
      </a:dk1>
      <a:lt1>
        <a:srgbClr val="FFFFFE"/>
      </a:lt1>
      <a:dk2>
        <a:srgbClr val="1EA5A0"/>
      </a:dk2>
      <a:lt2>
        <a:srgbClr val="E4DFDA"/>
      </a:lt2>
      <a:accent1>
        <a:srgbClr val="FFCD00"/>
      </a:accent1>
      <a:accent2>
        <a:srgbClr val="BC1A8C"/>
      </a:accent2>
      <a:accent3>
        <a:srgbClr val="DA394B"/>
      </a:accent3>
      <a:accent4>
        <a:srgbClr val="288347"/>
      </a:accent4>
      <a:accent5>
        <a:srgbClr val="C5511C"/>
      </a:accent5>
      <a:accent6>
        <a:srgbClr val="6E055A"/>
      </a:accent6>
      <a:hlink>
        <a:srgbClr val="43A2E1"/>
      </a:hlink>
      <a:folHlink>
        <a:srgbClr val="142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Book Trust ppt template</Template>
  <TotalTime>1017</TotalTime>
  <Words>1746</Words>
  <Application>Microsoft Office PowerPoint</Application>
  <PresentationFormat>Custom</PresentationFormat>
  <Paragraphs>144</Paragraphs>
  <Slides>13</Slides>
  <Notes>10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Reading together with  3-7 year-olds</vt:lpstr>
      <vt:lpstr>PowerPoint Presentation</vt:lpstr>
      <vt:lpstr>Reading together and having fun with stories can have benefits for:</vt:lpstr>
      <vt:lpstr>Practical tips</vt:lpstr>
      <vt:lpstr>PowerPoint Presentation</vt:lpstr>
      <vt:lpstr>PowerPoint Presentation</vt:lpstr>
      <vt:lpstr>PowerPoint Presentation</vt:lpstr>
      <vt:lpstr>PowerPoint Presentation</vt:lpstr>
      <vt:lpstr>PowerPoint Presentation</vt:lpstr>
      <vt:lpstr>Finding out more</vt:lpstr>
      <vt:lpstr>PowerPoint Presentation</vt:lpstr>
      <vt:lpstr>PowerPoint Presentation</vt:lpstr>
      <vt:lpstr>PowerPoint Presentation</vt:lpstr>
    </vt:vector>
  </TitlesOfParts>
  <Company>Red 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Imagery</dc:title>
  <dc:creator>Jenna Darby</dc:creator>
  <cp:lastModifiedBy>Bridget Martin</cp:lastModifiedBy>
  <cp:revision>163</cp:revision>
  <dcterms:created xsi:type="dcterms:W3CDTF">2018-03-29T12:59:06Z</dcterms:created>
  <dcterms:modified xsi:type="dcterms:W3CDTF">2018-04-16T10:05:14Z</dcterms:modified>
</cp:coreProperties>
</file>